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334" r:id="rId4"/>
    <p:sldId id="359" r:id="rId5"/>
    <p:sldId id="333" r:id="rId6"/>
    <p:sldId id="367" r:id="rId7"/>
    <p:sldId id="290" r:id="rId8"/>
    <p:sldId id="289" r:id="rId9"/>
    <p:sldId id="292" r:id="rId10"/>
    <p:sldId id="343" r:id="rId11"/>
    <p:sldId id="345" r:id="rId12"/>
    <p:sldId id="307" r:id="rId13"/>
    <p:sldId id="344" r:id="rId14"/>
    <p:sldId id="336" r:id="rId15"/>
    <p:sldId id="361" r:id="rId16"/>
    <p:sldId id="365" r:id="rId17"/>
    <p:sldId id="369" r:id="rId18"/>
    <p:sldId id="355" r:id="rId19"/>
    <p:sldId id="366" r:id="rId20"/>
    <p:sldId id="338" r:id="rId21"/>
    <p:sldId id="346" r:id="rId22"/>
    <p:sldId id="340" r:id="rId23"/>
    <p:sldId id="341" r:id="rId24"/>
    <p:sldId id="348" r:id="rId25"/>
    <p:sldId id="349" r:id="rId26"/>
    <p:sldId id="313" r:id="rId27"/>
    <p:sldId id="270" r:id="rId28"/>
    <p:sldId id="327" r:id="rId29"/>
    <p:sldId id="368" r:id="rId30"/>
    <p:sldId id="362" r:id="rId31"/>
    <p:sldId id="332" r:id="rId32"/>
    <p:sldId id="364" r:id="rId3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CBCBCB"/>
    <a:srgbClr val="E7E7E7"/>
    <a:srgbClr val="F3FEFD"/>
    <a:srgbClr val="FFFFFF"/>
    <a:srgbClr val="CCFFCC"/>
    <a:srgbClr val="99FFCC"/>
    <a:srgbClr val="99FF99"/>
    <a:srgbClr val="C5FF99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88" autoAdjust="0"/>
    <p:restoredTop sz="92774" autoAdjust="0"/>
  </p:normalViewPr>
  <p:slideViewPr>
    <p:cSldViewPr>
      <p:cViewPr>
        <p:scale>
          <a:sx n="100" d="100"/>
          <a:sy n="100" d="100"/>
        </p:scale>
        <p:origin x="-1848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523E-2"/>
          <c:y val="4.4858665394098524E-2"/>
          <c:w val="0.9458231627296585"/>
          <c:h val="0.779770937723698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2133092738407701E-2"/>
                  <c:y val="3.781198457328161E-3"/>
                </c:manualLayout>
              </c:layout>
              <c:showVal val="1"/>
            </c:dLbl>
            <c:dLbl>
              <c:idx val="1"/>
              <c:layout>
                <c:manualLayout>
                  <c:x val="1.7112204724409465E-2"/>
                  <c:y val="1.6101256853978261E-2"/>
                </c:manualLayout>
              </c:layout>
              <c:showVal val="1"/>
            </c:dLbl>
            <c:dLbl>
              <c:idx val="2"/>
              <c:layout>
                <c:manualLayout>
                  <c:x val="1.3757874015748304E-2"/>
                  <c:y val="1.8401643397160983E-2"/>
                </c:manualLayout>
              </c:layout>
              <c:showVal val="1"/>
            </c:dLbl>
            <c:dLbl>
              <c:idx val="3"/>
              <c:layout>
                <c:manualLayout>
                  <c:x val="1.514676290463682E-2"/>
                  <c:y val="1.3377676818883641E-2"/>
                </c:manualLayout>
              </c:layout>
              <c:showVal val="1"/>
            </c:dLbl>
            <c:dLbl>
              <c:idx val="4"/>
              <c:layout>
                <c:manualLayout>
                  <c:x val="1.1792432195975503E-2"/>
                  <c:y val="9.2008216985803547E-3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2025</c:v>
                </c:pt>
                <c:pt idx="1">
                  <c:v>План на  2026</c:v>
                </c:pt>
                <c:pt idx="2">
                  <c:v>План на  2027</c:v>
                </c:pt>
                <c:pt idx="3">
                  <c:v>План на  2028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175208</c:v>
                </c:pt>
                <c:pt idx="1">
                  <c:v>171291</c:v>
                </c:pt>
                <c:pt idx="2">
                  <c:v>186149</c:v>
                </c:pt>
                <c:pt idx="3">
                  <c:v>191351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8055555555555568E-2"/>
                  <c:y val="-5.3834902287589373E-2"/>
                </c:manualLayout>
              </c:layout>
              <c:showVal val="1"/>
            </c:dLbl>
            <c:dLbl>
              <c:idx val="1"/>
              <c:layout>
                <c:manualLayout>
                  <c:x val="1.5277668416447943E-2"/>
                  <c:y val="-2.9097309844410214E-2"/>
                </c:manualLayout>
              </c:layout>
              <c:showVal val="1"/>
            </c:dLbl>
            <c:dLbl>
              <c:idx val="2"/>
              <c:layout>
                <c:manualLayout>
                  <c:x val="1.6666666666666677E-2"/>
                  <c:y val="-2.4637800900401949E-2"/>
                </c:manualLayout>
              </c:layout>
              <c:showVal val="1"/>
            </c:dLbl>
            <c:dLbl>
              <c:idx val="3"/>
              <c:layout>
                <c:manualLayout>
                  <c:x val="1.3888779527559169E-2"/>
                  <c:y val="-4.2615918842105339E-2"/>
                </c:manualLayout>
              </c:layout>
              <c:showVal val="1"/>
            </c:dLbl>
            <c:dLbl>
              <c:idx val="4"/>
              <c:layout>
                <c:manualLayout>
                  <c:x val="1.3888888888889265E-2"/>
                  <c:y val="0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2025</c:v>
                </c:pt>
                <c:pt idx="1">
                  <c:v>План на  2026</c:v>
                </c:pt>
                <c:pt idx="2">
                  <c:v>План на  2027</c:v>
                </c:pt>
                <c:pt idx="3">
                  <c:v>План на  2028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1192729</c:v>
                </c:pt>
                <c:pt idx="1">
                  <c:v>756974</c:v>
                </c:pt>
                <c:pt idx="2">
                  <c:v>697557</c:v>
                </c:pt>
                <c:pt idx="3">
                  <c:v>707447</c:v>
                </c:pt>
              </c:numCache>
            </c:numRef>
          </c:val>
        </c:ser>
        <c:shape val="cylinder"/>
        <c:axId val="93978624"/>
        <c:axId val="93980160"/>
        <c:axId val="0"/>
      </c:bar3DChart>
      <c:catAx>
        <c:axId val="939786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3980160"/>
        <c:crosses val="autoZero"/>
        <c:auto val="1"/>
        <c:lblAlgn val="ctr"/>
        <c:lblOffset val="100"/>
      </c:catAx>
      <c:valAx>
        <c:axId val="93980160"/>
        <c:scaling>
          <c:orientation val="minMax"/>
        </c:scaling>
        <c:delete val="1"/>
        <c:axPos val="l"/>
        <c:numFmt formatCode="#,##0" sourceLinked="1"/>
        <c:tickLblPos val="nextTo"/>
        <c:crossAx val="939786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772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2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0.1678431070475159"/>
                  <c:y val="-2.8639772711316024E-2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733008722931952"/>
                  <c:y val="-0.11282129759623417"/>
                </c:manualLayout>
              </c:layout>
              <c:showPercent val="1"/>
            </c:dLbl>
            <c:dLbl>
              <c:idx val="3"/>
              <c:layout>
                <c:manualLayout>
                  <c:x val="-6.6676042398537846E-2"/>
                  <c:y val="0.14288993527121371"/>
                </c:manualLayout>
              </c:layout>
              <c:showPercent val="1"/>
            </c:dLbl>
            <c:dLbl>
              <c:idx val="4"/>
              <c:layout>
                <c:manualLayout>
                  <c:x val="-0.15629490917211308"/>
                  <c:y val="-1.044223456598012E-2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610955</c:v>
                </c:pt>
                <c:pt idx="1">
                  <c:v>0</c:v>
                </c:pt>
                <c:pt idx="2" formatCode="#,##0">
                  <c:v>86602</c:v>
                </c:pt>
                <c:pt idx="3" formatCode="#,##0">
                  <c:v>186149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8.2067112492551317E-2"/>
          <c:y val="3.2505973514680452E-2"/>
          <c:w val="0.89999997605630666"/>
          <c:h val="0.19593597581489391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772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2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5796163030361041"/>
                  <c:y val="4.7628832122122394E-4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064906518895796"/>
                  <c:y val="-0.14646123795416283"/>
                </c:manualLayout>
              </c:layout>
              <c:showPercent val="1"/>
            </c:dLbl>
            <c:dLbl>
              <c:idx val="3"/>
              <c:layout>
                <c:manualLayout>
                  <c:x val="-7.4395946104714103E-2"/>
                  <c:y val="0.15105332222567069"/>
                </c:manualLayout>
              </c:layout>
              <c:showPercent val="1"/>
            </c:dLbl>
            <c:dLbl>
              <c:idx val="4"/>
              <c:layout>
                <c:manualLayout>
                  <c:x val="-0.15042778235541854"/>
                  <c:y val="4.7628832122122394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613978</c:v>
                </c:pt>
                <c:pt idx="1">
                  <c:v>0</c:v>
                </c:pt>
                <c:pt idx="2" formatCode="#,##0">
                  <c:v>93469</c:v>
                </c:pt>
                <c:pt idx="3" formatCode="#,##0">
                  <c:v>191351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8964474417757385"/>
          <c:y val="2.5000000000000001E-2"/>
          <c:w val="0.42706628692908505"/>
          <c:h val="0.839934301181102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Бюджетная потребность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7.9445935569334523E-3"/>
                  <c:y val="-8.0945396452536747E-2"/>
                </c:manualLayout>
              </c:layout>
              <c:dLblPos val="ctr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396394584215876"/>
                  <c:y val="-0.26004720302589207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Дефицит</c:v>
                </c:pt>
                <c:pt idx="1">
                  <c:v>Запланировано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230067</c:v>
                </c:pt>
                <c:pt idx="1">
                  <c:v>928265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7430445722182661E-2"/>
          <c:w val="0.99728692878763858"/>
          <c:h val="0.876624975635227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Lbls>
            <c:dLbl>
              <c:idx val="0"/>
              <c:layout>
                <c:manualLayout>
                  <c:x val="-0.17419203741403574"/>
                  <c:y val="-0.27115761746776995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737661187053491E-2"/>
                  <c:y val="4.0788806478804146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5617247148556647"/>
                      <c:h val="0.1737778691830298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998743625370071"/>
                  <c:y val="-2.3014442401325902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4.3215989870961473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185826943515827E-2"/>
                  <c:y val="3.11956405412486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9009441428828461E-2"/>
                  <c:y val="-2.436746348302449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8378243125395096E-2"/>
                  <c:y val="-0.168940936419418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5974958043010345"/>
                  <c:y val="-0.20129568626819491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300781107900502"/>
                  <c:y val="-7.16220518616704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64"/>
                  <c:y val="-3.253720237925793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878887</c:v>
                </c:pt>
                <c:pt idx="1">
                  <c:v>62178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4.6849748463464791E-2"/>
          <c:y val="8.1740349352384264E-2"/>
          <c:w val="0.90430488935421849"/>
          <c:h val="0.626042373285572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spPr>
              <a:solidFill>
                <a:srgbClr val="C5FF99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Pt>
            <c:idx val="6"/>
            <c:spPr>
              <a:solidFill>
                <a:srgbClr val="0000FF"/>
              </a:solidFill>
            </c:spPr>
          </c:dPt>
          <c:dPt>
            <c:idx val="7"/>
            <c:spPr>
              <a:solidFill>
                <a:srgbClr val="00B05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Pt>
            <c:idx val="1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.14859698361846174"/>
                  <c:y val="-0.20340687469527061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-1.2263936123369439E-2"/>
                  <c:y val="-5.2172654378564012E-2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-1.6299207466805819E-2"/>
                  <c:y val="0.13381280737922119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7"/>
              <c:layout>
                <c:manualLayout>
                  <c:x val="-0.17480886454028505"/>
                  <c:y val="-0.24111630991244995"/>
                </c:manualLayout>
              </c:layout>
              <c:showVal val="1"/>
              <c:showCatName val="1"/>
              <c:showPercent val="1"/>
              <c:separator>
</c:separator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Охрана окружающей среды</c:v>
                </c:pt>
                <c:pt idx="9">
                  <c:v>Физическая культура и спорт</c:v>
                </c:pt>
                <c:pt idx="10">
                  <c:v>Жилищно-коммунальное хозяйство</c:v>
                </c:pt>
                <c:pt idx="11">
                  <c:v>Здравоохранение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82220</c:v>
                </c:pt>
                <c:pt idx="1">
                  <c:v>5303</c:v>
                </c:pt>
                <c:pt idx="2">
                  <c:v>70266</c:v>
                </c:pt>
                <c:pt idx="3">
                  <c:v>527247</c:v>
                </c:pt>
                <c:pt idx="4">
                  <c:v>22796</c:v>
                </c:pt>
                <c:pt idx="5">
                  <c:v>12143</c:v>
                </c:pt>
                <c:pt idx="6">
                  <c:v>4502</c:v>
                </c:pt>
                <c:pt idx="7">
                  <c:v>177217</c:v>
                </c:pt>
                <c:pt idx="8">
                  <c:v>10649</c:v>
                </c:pt>
                <c:pt idx="9">
                  <c:v>6016</c:v>
                </c:pt>
                <c:pt idx="10">
                  <c:v>22486</c:v>
                </c:pt>
                <c:pt idx="11">
                  <c:v>220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4.6215332458442712E-2"/>
          <c:y val="9.7725634556968533E-2"/>
          <c:w val="0.74517180664919025"/>
          <c:h val="0.727008214774015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3"/>
          <c:dPt>
            <c:idx val="1"/>
            <c:spPr>
              <a:solidFill>
                <a:srgbClr val="FF000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4196403049491302"/>
                  <c:y val="-7.9425312960138536E-2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0.118435165372911"/>
                  <c:y val="4.1867661874429675E-2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-2.6261926411789548E-3"/>
                  <c:y val="0.25989091179094792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-0.22010577467124803"/>
                  <c:y val="-0.25683525716634392"/>
                </c:manualLayout>
              </c:layout>
              <c:showVal val="1"/>
              <c:showCatName val="1"/>
              <c:showPercent val="1"/>
              <c:separator>
</c:separator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Расходы на выплаты персоналу</c:v>
                </c:pt>
                <c:pt idx="1">
                  <c:v>Закупка товаров, работ и услуг для обеспечения муниципальных нужд</c:v>
                </c:pt>
                <c:pt idx="2">
                  <c:v>Социальное обеспечение и иные выплаты населению</c:v>
                </c:pt>
                <c:pt idx="3">
                  <c:v>Межбюджетные трансферты</c:v>
                </c:pt>
                <c:pt idx="4">
                  <c:v>Иные бюджетные ассигнования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520577</c:v>
                </c:pt>
                <c:pt idx="1">
                  <c:v>227742</c:v>
                </c:pt>
                <c:pt idx="2">
                  <c:v>12804</c:v>
                </c:pt>
                <c:pt idx="3">
                  <c:v>178817</c:v>
                </c:pt>
                <c:pt idx="4">
                  <c:v>1125</c:v>
                </c:pt>
              </c:numCache>
            </c:numRef>
          </c:val>
        </c:ser>
      </c:pie3DChart>
    </c:plotArea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676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средства муниципального района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6.5775371828521601E-3"/>
                  <c:y val="1.24173319719522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112204724409462E-2"/>
                  <c:y val="1.61012568539782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46762904636919E-2"/>
                  <c:y val="9.765460974026777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46762904636818E-2"/>
                  <c:y val="1.33776768188836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2025</c:v>
                </c:pt>
                <c:pt idx="1">
                  <c:v>План на  2026</c:v>
                </c:pt>
                <c:pt idx="2">
                  <c:v>План на  2027</c:v>
                </c:pt>
                <c:pt idx="3">
                  <c:v>План на  2028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17822</c:v>
                </c:pt>
                <c:pt idx="1">
                  <c:v>16857</c:v>
                </c:pt>
                <c:pt idx="2">
                  <c:v>15359</c:v>
                </c:pt>
                <c:pt idx="3">
                  <c:v>16127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5277777777777763E-2"/>
                  <c:y val="2.30013556009578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277777777777815E-2"/>
                  <c:y val="1.84016433971607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00000000000041E-2"/>
                  <c:y val="2.070184882180623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055555555555609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88888888889209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2025</c:v>
                </c:pt>
                <c:pt idx="1">
                  <c:v>План на  2026</c:v>
                </c:pt>
                <c:pt idx="2">
                  <c:v>План на  2027</c:v>
                </c:pt>
                <c:pt idx="3">
                  <c:v>План на  2028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158742</c:v>
                </c:pt>
                <c:pt idx="1">
                  <c:v>160360</c:v>
                </c:pt>
                <c:pt idx="2">
                  <c:v>129798</c:v>
                </c:pt>
                <c:pt idx="3">
                  <c:v>128159</c:v>
                </c:pt>
              </c:numCache>
            </c:numRef>
          </c:val>
        </c:ser>
        <c:shape val="cylinder"/>
        <c:axId val="110686976"/>
        <c:axId val="110688512"/>
        <c:axId val="0"/>
      </c:bar3DChart>
      <c:catAx>
        <c:axId val="1106869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0688512"/>
        <c:crosses val="autoZero"/>
        <c:auto val="1"/>
        <c:lblAlgn val="ctr"/>
        <c:lblOffset val="100"/>
      </c:catAx>
      <c:valAx>
        <c:axId val="110688512"/>
        <c:scaling>
          <c:orientation val="minMax"/>
        </c:scaling>
        <c:delete val="1"/>
        <c:axPos val="l"/>
        <c:numFmt formatCode="#,##0" sourceLinked="1"/>
        <c:tickLblPos val="nextTo"/>
        <c:crossAx val="11068697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1554724409448815"/>
          <c:y val="0.15136814568031801"/>
          <c:w val="0.88445272840859368"/>
          <c:h val="0.777504937306859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Lbls>
            <c:dLbl>
              <c:idx val="0"/>
              <c:layout>
                <c:manualLayout>
                  <c:x val="-0.15898643919510086"/>
                  <c:y val="-2.6618892631148552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7357502187226617E-2"/>
                  <c:y val="4.9514424989468842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5431539807524114E-2"/>
                  <c:y val="0.14453490469174329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4978346456693055E-2"/>
                  <c:y val="0.13527085879325038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dLbl>
              <c:idx val="4"/>
              <c:layout>
                <c:manualLayout>
                  <c:x val="-8.2068678915135584E-2"/>
                  <c:y val="-2.8931852171122052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4294838145231889E-2"/>
                  <c:y val="-8.3737111069586728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4658439231324832E-2"/>
                  <c:y val="-0.22301993101266318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dLbl>
              <c:idx val="7"/>
              <c:layout>
                <c:manualLayout>
                  <c:x val="0.22012283169420577"/>
                  <c:y val="-8.02668048104475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Доходы от оказания платных услуг</c:v>
                </c:pt>
                <c:pt idx="6">
                  <c:v>Штрафы, санкции, возмещение ущерба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102001</c:v>
                </c:pt>
                <c:pt idx="1">
                  <c:v>30703</c:v>
                </c:pt>
                <c:pt idx="2">
                  <c:v>12885</c:v>
                </c:pt>
                <c:pt idx="3">
                  <c:v>3515</c:v>
                </c:pt>
                <c:pt idx="4">
                  <c:v>250</c:v>
                </c:pt>
                <c:pt idx="5">
                  <c:v>21437</c:v>
                </c:pt>
                <c:pt idx="6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9.8379831808182328E-2"/>
          <c:y val="0.13531780471644494"/>
          <c:w val="0.85058539414327661"/>
          <c:h val="0.74903247886289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6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Pt>
            <c:idx val="5"/>
            <c:spPr>
              <a:solidFill>
                <a:srgbClr val="C00000"/>
              </a:solidFill>
              <a:ln>
                <a:solidFill>
                  <a:prstClr val="black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0.24843643596120418"/>
                  <c:y val="2.4763155505897465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6599157029896691E-2"/>
                  <c:y val="-3.2950802009286302E-3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115347473790764E-3"/>
                  <c:y val="0.1170353695130424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502346381139362E-2"/>
                  <c:y val="7.2421137379562864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53443994843946"/>
                      <c:h val="0.12248783760753838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2.5591543958615681E-2"/>
                  <c:y val="-1.694264235908744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0300015812097094E-2"/>
                  <c:y val="-0.16832290258897947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3962377461176567"/>
                  <c:y val="-8.016593324832636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2215089472416172"/>
                  <c:y val="2.2740634599869202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695108174058299"/>
                      <c:h val="0.2149907040815757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0.27085201325215885"/>
                  <c:y val="0.14596079362829609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Доходы от оказания платных услуг</c:v>
                </c:pt>
                <c:pt idx="6">
                  <c:v>Штрафы, санкции, возмещение ущерба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104859</c:v>
                </c:pt>
                <c:pt idx="1">
                  <c:v>42265</c:v>
                </c:pt>
                <c:pt idx="2">
                  <c:v>13323</c:v>
                </c:pt>
                <c:pt idx="3">
                  <c:v>3515</c:v>
                </c:pt>
                <c:pt idx="4">
                  <c:v>250</c:v>
                </c:pt>
                <c:pt idx="5">
                  <c:v>21437</c:v>
                </c:pt>
                <c:pt idx="6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7040379728306124"/>
          <c:y val="0.10971099760037155"/>
          <c:w val="0.77051542326283862"/>
          <c:h val="0.677865699809823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Pt>
            <c:idx val="5"/>
            <c:spPr>
              <a:solidFill>
                <a:srgbClr val="C00000"/>
              </a:solidFill>
              <a:ln>
                <a:solidFill>
                  <a:prstClr val="black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0.24574123010305826"/>
                  <c:y val="4.8707241876949005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5.605925454709474E-2"/>
                  <c:y val="1.2284433249331735E-2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1.2297064413675969E-3"/>
                  <c:y val="9.2408322649355487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4567874351803751E-2"/>
                  <c:y val="4.2990051340620339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4"/>
              <c:layout>
                <c:manualLayout>
                  <c:x val="-1.0620969673592167E-2"/>
                  <c:y val="-3.9029724788656669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9753071058173706E-2"/>
                  <c:y val="-0.1313151321559812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1033995501899095"/>
                  <c:y val="-5.6669122415566875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1625121706914199"/>
                  <c:y val="3.41708319159405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28451918584389058"/>
                  <c:y val="0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Доходы от оказания платных услуг</c:v>
                </c:pt>
                <c:pt idx="6">
                  <c:v>Штрафы, санкции, возмещение ущерба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107803</c:v>
                </c:pt>
                <c:pt idx="1">
                  <c:v>44086</c:v>
                </c:pt>
                <c:pt idx="2">
                  <c:v>13760</c:v>
                </c:pt>
                <c:pt idx="3">
                  <c:v>3515</c:v>
                </c:pt>
                <c:pt idx="4">
                  <c:v>250</c:v>
                </c:pt>
                <c:pt idx="5">
                  <c:v>21437</c:v>
                </c:pt>
                <c:pt idx="6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5586514344812528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10"/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7.8232818979683427E-2"/>
                  <c:y val="1.106908005790295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4282744914107655E-2"/>
                  <c:y val="-2.204791320486856E-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1371737206113814"/>
                  <c:y val="-0.27593684692444226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3020975686020442E-2"/>
                  <c:y val="3.5555306699515656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1930721411081381E-2"/>
                  <c:y val="-4.1849040632518847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26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344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662"/>
                  <c:y val="-3.253720237925796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109877</c:v>
                </c:pt>
                <c:pt idx="1">
                  <c:v>65783</c:v>
                </c:pt>
                <c:pt idx="2">
                  <c:v>577260</c:v>
                </c:pt>
                <c:pt idx="3">
                  <c:v>4054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2026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1"/>
              <c:layout>
                <c:manualLayout>
                  <c:x val="1.3758525172161641E-2"/>
                  <c:y val="4.0211770693427684E-2"/>
                </c:manualLayout>
              </c:layout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0.17874869210220481"/>
                  <c:y val="-0.24259112064366342"/>
                </c:manualLayout>
              </c:layout>
              <c:showVal val="1"/>
              <c:showCatName val="1"/>
              <c:showPercent val="1"/>
              <c:separator>
</c:separator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86602</c:v>
                </c:pt>
                <c:pt idx="1">
                  <c:v>59660</c:v>
                </c:pt>
                <c:pt idx="2">
                  <c:v>551295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1680129719895985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2027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6.8715308688644975E-3"/>
                  <c:y val="-8.4757912221552406E-2"/>
                </c:manualLayout>
              </c:layout>
              <c:dLblPos val="ctr"/>
              <c:showVal val="1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0.20156490548669229"/>
                  <c:y val="-0.21346437152094652"/>
                </c:manualLayout>
              </c:layout>
              <c:dLblPos val="ctr"/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3.8938674923565494E-2"/>
                  <c:y val="-4.0809365143710273E-2"/>
                </c:manualLayout>
              </c:layout>
              <c:dLblPos val="ctr"/>
              <c:showVal val="1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-0.26340868330647343"/>
                  <c:y val="-0.18835091604789383"/>
                </c:manualLayout>
              </c:layout>
              <c:dLblPos val="ctr"/>
              <c:showVal val="1"/>
              <c:showCatName val="1"/>
              <c:showPercent val="1"/>
              <c:separator>
</c:separator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ctr"/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93469</c:v>
                </c:pt>
                <c:pt idx="1">
                  <c:v>62625</c:v>
                </c:pt>
                <c:pt idx="2">
                  <c:v>551353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8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6299759405074367E-2"/>
                  <c:y val="5.813905049693490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945538057742786E-2"/>
                  <c:y val="5.0604338223654566E-2"/>
                </c:manualLayout>
              </c:layout>
              <c:showVal val="1"/>
            </c:dLbl>
            <c:dLbl>
              <c:idx val="2"/>
              <c:layout>
                <c:manualLayout>
                  <c:x val="1.3757874015748132E-2"/>
                  <c:y val="3.220287594503125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757764654418348E-2"/>
                  <c:y val="2.3002054246450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2025 г.</c:v>
                </c:pt>
                <c:pt idx="1">
                  <c:v>План на  2026 г.</c:v>
                </c:pt>
                <c:pt idx="2">
                  <c:v>План на  2027 г.</c:v>
                </c:pt>
                <c:pt idx="3">
                  <c:v>План на  2028 г.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996510</c:v>
                </c:pt>
                <c:pt idx="1">
                  <c:v>643043</c:v>
                </c:pt>
                <c:pt idx="2">
                  <c:v>610955</c:v>
                </c:pt>
                <c:pt idx="3">
                  <c:v>613978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5723315835520561E-2"/>
                  <c:y val="-2.04658513676079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57874015748107E-2"/>
                  <c:y val="-2.696836909639599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181321084864446E-2"/>
                  <c:y val="-3.513735848755891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535542432196078E-2"/>
                  <c:y val="-3.743738279366672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570209973753178E-2"/>
                  <c:y val="-1.150102712322546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2025 г.</c:v>
                </c:pt>
                <c:pt idx="1">
                  <c:v>План на  2026 г.</c:v>
                </c:pt>
                <c:pt idx="2">
                  <c:v>План на  2027 г.</c:v>
                </c:pt>
                <c:pt idx="3">
                  <c:v>План на  2028 г.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192165</c:v>
                </c:pt>
                <c:pt idx="1">
                  <c:v>109877</c:v>
                </c:pt>
                <c:pt idx="2">
                  <c:v>86602</c:v>
                </c:pt>
                <c:pt idx="3">
                  <c:v>93469</c:v>
                </c:pt>
              </c:numCache>
            </c:numRef>
          </c:val>
        </c:ser>
        <c:shape val="cylinder"/>
        <c:axId val="100768768"/>
        <c:axId val="100889344"/>
        <c:axId val="0"/>
      </c:bar3DChart>
      <c:catAx>
        <c:axId val="10076876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0889344"/>
        <c:crosses val="autoZero"/>
        <c:auto val="1"/>
        <c:lblAlgn val="ctr"/>
        <c:lblOffset val="100"/>
      </c:catAx>
      <c:valAx>
        <c:axId val="100889344"/>
        <c:scaling>
          <c:orientation val="minMax"/>
        </c:scaling>
        <c:delete val="1"/>
        <c:axPos val="l"/>
        <c:numFmt formatCode="#,##0" sourceLinked="1"/>
        <c:tickLblPos val="nextTo"/>
        <c:crossAx val="10076876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7404580242257944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1"/>
            <c:spPr>
              <a:solidFill>
                <a:srgbClr val="FF3300"/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5798623385280572"/>
                  <c:y val="-5.7820257843025653E-3"/>
                </c:manualLayout>
              </c:layout>
              <c:showPercent val="1"/>
            </c:dLbl>
            <c:dLbl>
              <c:idx val="2"/>
              <c:layout>
                <c:manualLayout>
                  <c:x val="0.10465929921927865"/>
                  <c:y val="-5.138924313573922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-4.1377820393693629E-2"/>
                  <c:y val="4.2728624831982705E-2"/>
                </c:manualLayout>
              </c:layout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1">
                  <c:v>Дефицит</c:v>
                </c:pt>
                <c:pt idx="2">
                  <c:v>Налоговые и неналоговые доходы </c:v>
                </c:pt>
                <c:pt idx="3">
                  <c:v>Финансовая помощь, МБТ из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643043</c:v>
                </c:pt>
                <c:pt idx="1">
                  <c:v>12800</c:v>
                </c:pt>
                <c:pt idx="2" formatCode="#,##0">
                  <c:v>171291</c:v>
                </c:pt>
                <c:pt idx="3" formatCode="#,##0">
                  <c:v>113931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74E-2"/>
          <c:w val="0.89999997605630666"/>
          <c:h val="0.21332449759103547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0.15625</cdr:x>
      <cdr:y>0.69559</cdr:y>
    </cdr:from>
    <cdr:to>
      <cdr:x>0.24509</cdr:x>
      <cdr:y>0.72985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4091671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13%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0.70774</cdr:y>
    </cdr:from>
    <cdr:to>
      <cdr:x>0.87009</cdr:x>
      <cdr:y>0.742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163109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0.37261</cdr:x>
      <cdr:y>0.71292</cdr:y>
    </cdr:from>
    <cdr:to>
      <cdr:x>0.46145</cdr:x>
      <cdr:y>0.74718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407118" y="4193592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18%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0.52557</cdr:y>
    </cdr:from>
    <cdr:to>
      <cdr:x>0.75177</cdr:x>
      <cdr:y>0.56912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000760" y="3091539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+1,4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0.25839</cdr:y>
    </cdr:from>
    <cdr:to>
      <cdr:x>0.77344</cdr:x>
      <cdr:y>0.37372</cdr:y>
    </cdr:to>
    <cdr:sp macro="" textlink="">
      <cdr:nvSpPr>
        <cdr:cNvPr id="4" name="Стрелка вправо 26"/>
        <cdr:cNvSpPr/>
      </cdr:nvSpPr>
      <cdr:spPr>
        <a:xfrm xmlns:a="http://schemas.openxmlformats.org/drawingml/2006/main">
          <a:off x="6000760" y="1519903"/>
          <a:ext cx="1071585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+ 15 092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0.35554</cdr:y>
    </cdr:from>
    <cdr:to>
      <cdr:x>0.75958</cdr:x>
      <cdr:y>0.39909</cdr:y>
    </cdr:to>
    <cdr:sp macro="" textlink="">
      <cdr:nvSpPr>
        <cdr:cNvPr id="5" name="TextBox 6"/>
        <cdr:cNvSpPr txBox="1"/>
      </cdr:nvSpPr>
      <cdr:spPr>
        <a:xfrm xmlns:a="http://schemas.openxmlformats.org/drawingml/2006/main">
          <a:off x="6072198" y="209140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+ 1,7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0.23437</cdr:x>
      <cdr:y>0.16123</cdr:y>
    </cdr:from>
    <cdr:to>
      <cdr:x>0.34669</cdr:x>
      <cdr:y>0.25806</cdr:y>
    </cdr:to>
    <cdr:sp macro="" textlink="">
      <cdr:nvSpPr>
        <cdr:cNvPr id="7" name="Стрелка вправо 27"/>
        <cdr:cNvSpPr/>
      </cdr:nvSpPr>
      <cdr:spPr>
        <a:xfrm xmlns:a="http://schemas.openxmlformats.org/drawingml/2006/main">
          <a:off x="2143108" y="948399"/>
          <a:ext cx="1027054" cy="569579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- 439 672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0.2341</cdr:y>
    </cdr:from>
    <cdr:to>
      <cdr:x>0.32812</cdr:x>
      <cdr:y>0.27765</cdr:y>
    </cdr:to>
    <cdr:sp macro="" textlink="">
      <cdr:nvSpPr>
        <cdr:cNvPr id="8" name="TextBox 6"/>
        <cdr:cNvSpPr txBox="1"/>
      </cdr:nvSpPr>
      <cdr:spPr>
        <a:xfrm xmlns:a="http://schemas.openxmlformats.org/drawingml/2006/main">
          <a:off x="2214546" y="1377027"/>
          <a:ext cx="785744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-32,1 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0.33126</cdr:y>
    </cdr:from>
    <cdr:to>
      <cdr:x>0.54083</cdr:x>
      <cdr:y>0.37481</cdr:y>
    </cdr:to>
    <cdr:sp macro="" textlink="">
      <cdr:nvSpPr>
        <cdr:cNvPr id="9" name="TextBox 6"/>
        <cdr:cNvSpPr txBox="1"/>
      </cdr:nvSpPr>
      <cdr:spPr>
        <a:xfrm xmlns:a="http://schemas.openxmlformats.org/drawingml/2006/main">
          <a:off x="4071934" y="1948531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- 4,8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0.23437</cdr:x>
      <cdr:y>0.46485</cdr:y>
    </cdr:from>
    <cdr:to>
      <cdr:x>0.35293</cdr:x>
      <cdr:y>0.56285</cdr:y>
    </cdr:to>
    <cdr:sp macro="" textlink="">
      <cdr:nvSpPr>
        <cdr:cNvPr id="10" name="Стрелка вправо 30"/>
        <cdr:cNvSpPr/>
      </cdr:nvSpPr>
      <cdr:spPr>
        <a:xfrm xmlns:a="http://schemas.openxmlformats.org/drawingml/2006/main">
          <a:off x="2143108" y="2734349"/>
          <a:ext cx="1084113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- 435 755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0.47699</cdr:y>
    </cdr:from>
    <cdr:to>
      <cdr:x>0.5625</cdr:x>
      <cdr:y>0.57499</cdr:y>
    </cdr:to>
    <cdr:sp macro="" textlink="">
      <cdr:nvSpPr>
        <cdr:cNvPr id="11" name="Стрелка вправо 31"/>
        <cdr:cNvSpPr/>
      </cdr:nvSpPr>
      <cdr:spPr>
        <a:xfrm xmlns:a="http://schemas.openxmlformats.org/drawingml/2006/main">
          <a:off x="4071934" y="2805787"/>
          <a:ext cx="1071585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- 59 417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0.4527</cdr:y>
    </cdr:from>
    <cdr:to>
      <cdr:x>0.76829</cdr:x>
      <cdr:y>0.5507</cdr:y>
    </cdr:to>
    <cdr:sp macro="" textlink="">
      <cdr:nvSpPr>
        <cdr:cNvPr id="12" name="Стрелка вправо 32"/>
        <cdr:cNvSpPr/>
      </cdr:nvSpPr>
      <cdr:spPr>
        <a:xfrm xmlns:a="http://schemas.openxmlformats.org/drawingml/2006/main">
          <a:off x="6000760" y="2662911"/>
          <a:ext cx="1024494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+ 9 890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0.30469</cdr:x>
      <cdr:y>0.2341</cdr:y>
    </cdr:from>
    <cdr:to>
      <cdr:x>0.40469</cdr:x>
      <cdr:y>0.38955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786085" y="1377038"/>
          <a:ext cx="914400" cy="9143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0.13281</cdr:x>
      <cdr:y>0.02764</cdr:y>
    </cdr:from>
    <cdr:to>
      <cdr:x>0.25</cdr:x>
      <cdr:y>0.07119</cdr:y>
    </cdr:to>
    <cdr:sp macro="" textlink="">
      <cdr:nvSpPr>
        <cdr:cNvPr id="20" name="TextBox 6"/>
        <cdr:cNvSpPr txBox="1"/>
      </cdr:nvSpPr>
      <cdr:spPr>
        <a:xfrm xmlns:a="http://schemas.openxmlformats.org/drawingml/2006/main">
          <a:off x="1214414" y="162581"/>
          <a:ext cx="107158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1 367 937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0.34375</cdr:x>
      <cdr:y>0.24624</cdr:y>
    </cdr:from>
    <cdr:to>
      <cdr:x>0.45312</cdr:x>
      <cdr:y>0.28979</cdr:y>
    </cdr:to>
    <cdr:sp macro="" textlink="">
      <cdr:nvSpPr>
        <cdr:cNvPr id="22" name="TextBox 6"/>
        <cdr:cNvSpPr txBox="1"/>
      </cdr:nvSpPr>
      <cdr:spPr>
        <a:xfrm xmlns:a="http://schemas.openxmlformats.org/drawingml/2006/main">
          <a:off x="3143240" y="1448465"/>
          <a:ext cx="1000079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928 265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0.55469</cdr:x>
      <cdr:y>0.27053</cdr:y>
    </cdr:from>
    <cdr:to>
      <cdr:x>0.64844</cdr:x>
      <cdr:y>0.31408</cdr:y>
    </cdr:to>
    <cdr:sp macro="" textlink="">
      <cdr:nvSpPr>
        <cdr:cNvPr id="24" name="TextBox 6"/>
        <cdr:cNvSpPr txBox="1"/>
      </cdr:nvSpPr>
      <cdr:spPr>
        <a:xfrm xmlns:a="http://schemas.openxmlformats.org/drawingml/2006/main">
          <a:off x="5072066" y="1591341"/>
          <a:ext cx="857250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883 706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0.77344</cdr:x>
      <cdr:y>0.27053</cdr:y>
    </cdr:from>
    <cdr:to>
      <cdr:x>0.87501</cdr:x>
      <cdr:y>0.31408</cdr:y>
    </cdr:to>
    <cdr:sp macro="" textlink="">
      <cdr:nvSpPr>
        <cdr:cNvPr id="25" name="TextBox 6"/>
        <cdr:cNvSpPr txBox="1"/>
      </cdr:nvSpPr>
      <cdr:spPr>
        <a:xfrm xmlns:a="http://schemas.openxmlformats.org/drawingml/2006/main">
          <a:off x="7072330" y="1591341"/>
          <a:ext cx="928756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898 798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0.44531</cdr:x>
      <cdr:y>0.54714</cdr:y>
    </cdr:from>
    <cdr:to>
      <cdr:x>0.55533</cdr:x>
      <cdr:y>0.64574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4071934" y="3020916"/>
          <a:ext cx="1006023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- 32 088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0.15625</cdr:x>
      <cdr:y>0.48245</cdr:y>
    </cdr:from>
    <cdr:to>
      <cdr:x>0.23452</cdr:x>
      <cdr:y>0.52251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2663726"/>
          <a:ext cx="715701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0.63772</cdr:y>
    </cdr:from>
    <cdr:to>
      <cdr:x>0.54196</cdr:x>
      <cdr:y>0.67198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4143372" y="3520982"/>
          <a:ext cx="812352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-5,0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0.28837</cdr:y>
    </cdr:from>
    <cdr:to>
      <cdr:x>0.54864</cdr:x>
      <cdr:y>0.33192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4143372" y="159215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-7,4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0.36719</cdr:x>
      <cdr:y>0.58596</cdr:y>
    </cdr:from>
    <cdr:to>
      <cdr:x>0.44545</cdr:x>
      <cdr:y>0.62602</cdr:y>
    </cdr:to>
    <cdr:sp macro="" textlink="">
      <cdr:nvSpPr>
        <cdr:cNvPr id="18" name="TextBox 6"/>
        <cdr:cNvSpPr txBox="1"/>
      </cdr:nvSpPr>
      <cdr:spPr>
        <a:xfrm xmlns:a="http://schemas.openxmlformats.org/drawingml/2006/main">
          <a:off x="3357554" y="3235230"/>
          <a:ext cx="715610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85%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0.02959</cdr:y>
    </cdr:from>
    <cdr:to>
      <cdr:x>0.35156</cdr:x>
      <cdr:y>0.12642</cdr:y>
    </cdr:to>
    <cdr:sp macro="" textlink="">
      <cdr:nvSpPr>
        <cdr:cNvPr id="25" name="Стрелка вправо 24"/>
        <cdr:cNvSpPr/>
      </cdr:nvSpPr>
      <cdr:spPr>
        <a:xfrm xmlns:a="http://schemas.openxmlformats.org/drawingml/2006/main">
          <a:off x="2214585" y="163396"/>
          <a:ext cx="1000080" cy="53460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- 435 755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0.366</cdr:y>
    </cdr:from>
    <cdr:to>
      <cdr:x>0.55171</cdr:x>
      <cdr:y>0.4646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4071934" y="2020784"/>
          <a:ext cx="97292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- 23 275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0.44363</cdr:y>
    </cdr:from>
    <cdr:to>
      <cdr:x>0.54196</cdr:x>
      <cdr:y>0.47789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143372" y="2449412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- 21,2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0.27543</cdr:y>
    </cdr:from>
    <cdr:to>
      <cdr:x>0.7674</cdr:x>
      <cdr:y>0.31541</cdr:y>
    </cdr:to>
    <cdr:sp macro="" textlink="">
      <cdr:nvSpPr>
        <cdr:cNvPr id="31" name="TextBox 6"/>
        <cdr:cNvSpPr txBox="1"/>
      </cdr:nvSpPr>
      <cdr:spPr>
        <a:xfrm xmlns:a="http://schemas.openxmlformats.org/drawingml/2006/main">
          <a:off x="6143636" y="1520718"/>
          <a:ext cx="873435" cy="2207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1,4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0.53421</cdr:y>
    </cdr:from>
    <cdr:to>
      <cdr:x>0.87009</cdr:x>
      <cdr:y>0.56847</cdr:y>
    </cdr:to>
    <cdr:sp macro="" textlink="">
      <cdr:nvSpPr>
        <cdr:cNvPr id="32" name="TextBox 6"/>
        <cdr:cNvSpPr txBox="1"/>
      </cdr:nvSpPr>
      <cdr:spPr>
        <a:xfrm xmlns:a="http://schemas.openxmlformats.org/drawingml/2006/main">
          <a:off x="7143768" y="294947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0.56008</cdr:y>
    </cdr:from>
    <cdr:to>
      <cdr:x>0.76901</cdr:x>
      <cdr:y>0.65868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00760" y="3092354"/>
          <a:ext cx="1031077" cy="54439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3 023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0.63772</cdr:y>
    </cdr:from>
    <cdr:to>
      <cdr:x>0.76072</cdr:x>
      <cdr:y>0.66433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143636" y="3520982"/>
          <a:ext cx="812353" cy="1469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0,5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0.35306</cdr:y>
    </cdr:from>
    <cdr:to>
      <cdr:x>0.76269</cdr:x>
      <cdr:y>0.45106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6000760" y="1949346"/>
          <a:ext cx="973288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6 867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0.13281</cdr:x>
      <cdr:y>0.01549</cdr:y>
    </cdr:from>
    <cdr:to>
      <cdr:x>0.24491</cdr:x>
      <cdr:y>0.06958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214414" y="91143"/>
          <a:ext cx="1025042" cy="31817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176 564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0.15625</cdr:x>
      <cdr:y>0.71988</cdr:y>
    </cdr:from>
    <cdr:to>
      <cdr:x>0.22656</cdr:x>
      <cdr:y>0.75632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4234547"/>
          <a:ext cx="642915" cy="21434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10%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0.20981</cdr:y>
    </cdr:from>
    <cdr:to>
      <cdr:x>0.76563</cdr:x>
      <cdr:y>0.32514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6143636" y="1234151"/>
          <a:ext cx="857250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-871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0.17337</cdr:y>
    </cdr:from>
    <cdr:to>
      <cdr:x>0.75958</cdr:x>
      <cdr:y>0.21693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6072198" y="1019837"/>
          <a:ext cx="873435" cy="2562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-0,6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0.36719</cdr:x>
      <cdr:y>0.71988</cdr:y>
    </cdr:from>
    <cdr:to>
      <cdr:x>0.45603</cdr:x>
      <cdr:y>0.75414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357554" y="4234547"/>
          <a:ext cx="812353" cy="20152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10%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0.34375</cdr:x>
      <cdr:y>0.03978</cdr:y>
    </cdr:from>
    <cdr:to>
      <cdr:x>0.45585</cdr:x>
      <cdr:y>0.09387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3143240" y="234019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177 217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0.55469</cdr:x>
      <cdr:y>0.16123</cdr:y>
    </cdr:from>
    <cdr:to>
      <cdr:x>0.66679</cdr:x>
      <cdr:y>0.21532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072066" y="948399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145 157</a:t>
          </a:r>
          <a:endParaRPr lang="ru-RU" sz="16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0.07622</cdr:y>
    </cdr:from>
    <cdr:to>
      <cdr:x>0.33888</cdr:x>
      <cdr:y>0.17305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2214546" y="448333"/>
          <a:ext cx="884133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+ 653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0.05193</cdr:y>
    </cdr:from>
    <cdr:to>
      <cdr:x>0.33771</cdr:x>
      <cdr:y>0.09548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2214546" y="30545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+0,4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0.11265</cdr:y>
    </cdr:from>
    <cdr:to>
      <cdr:x>0.55646</cdr:x>
      <cdr:y>0.1562</cdr:y>
    </cdr:to>
    <cdr:sp macro="" textlink="">
      <cdr:nvSpPr>
        <cdr:cNvPr id="30" name="TextBox 6"/>
        <cdr:cNvSpPr txBox="1"/>
      </cdr:nvSpPr>
      <cdr:spPr>
        <a:xfrm xmlns:a="http://schemas.openxmlformats.org/drawingml/2006/main">
          <a:off x="4214810" y="66264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18,1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0.33126</cdr:y>
    </cdr:from>
    <cdr:to>
      <cdr:x>0.34512</cdr:x>
      <cdr:y>0.42926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214546" y="1948531"/>
          <a:ext cx="941192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+1 618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0.37983</cdr:y>
    </cdr:from>
    <cdr:to>
      <cdr:x>0.54688</cdr:x>
      <cdr:y>0.47783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071934" y="2234283"/>
          <a:ext cx="92875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30 562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0.42841</cdr:y>
    </cdr:from>
    <cdr:to>
      <cdr:x>0.75782</cdr:x>
      <cdr:y>0.52641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8" y="2520035"/>
          <a:ext cx="857341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-1 639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0.51343</cdr:y>
    </cdr:from>
    <cdr:to>
      <cdr:x>0.75958</cdr:x>
      <cdr:y>0.55698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072198" y="3020101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-1,3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89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2024 году составит 69,4%,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2025 году – 69,6%.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70122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2023 год и на плановый период определен в соответствии с проектом Иркутской области «Об областном бюджете на 2023 год и на плановый период 2024 и 2025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из бюджетов поселений Зиминского района, на осуществление части полномочий по решению вопросов местного значения в соответствии с соглашениями по передаче полномочий.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42524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5219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6914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6347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7974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7974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9128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7465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9545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2746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29810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 Расходы на выплату персоналу:</a:t>
            </a:r>
            <a:r>
              <a:rPr lang="ru-RU" baseline="0" dirty="0" smtClean="0"/>
              <a:t> оплата труда, начисления на выплаты по оплате труда, прочие несоциальные выплаты персоналу в денежной форме (компенсации в соответствии с трудовым законодательством, командировочные расходы);</a:t>
            </a:r>
          </a:p>
          <a:p>
            <a:pPr>
              <a:buFontTx/>
              <a:buChar char="-"/>
            </a:pPr>
            <a:r>
              <a:rPr lang="ru-RU" baseline="0" dirty="0" smtClean="0"/>
              <a:t>Закупка товаров, работ и услуг для обеспечения муниципальных нужд: оплата работ, услуг (услуги связи; транспортные услуги; коммунальные услуги; работы и услуги по содержанию имущества; страхование; услуги, работы для целей капитальных вложений; прочие работы услуги);</a:t>
            </a:r>
          </a:p>
          <a:p>
            <a:pPr>
              <a:buFontTx/>
              <a:buNone/>
            </a:pPr>
            <a:r>
              <a:rPr lang="ru-RU" baseline="0" dirty="0" smtClean="0"/>
              <a:t>- Социальное обеспечение и иные выплаты населению: 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ежемесячных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доплат к трудовой пенсии лицам, замещавшим муниципальные должности; 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почетным гражданам; 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премирование физических лиц за достижения в области культуры, искусства, образования, науки, в иных областях; предоставление гражданам субсидий на оплату жилых помещений и коммунальных услуг; прочие выплаты;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Межбюджетные трансферты: дотации на выравнивание бюджетной обеспеченности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 поселений; межбюджетные трансферты на поддержку мер по обеспечению сбалансированности бюджетов поселений;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- Иные бюджетные ассигнования: резервный фонд; уплата налогов, пошлин и сборов</a:t>
            </a: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41593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3534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35348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10575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40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3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38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9350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9350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от 22.10.2010 г. № 74-ОЗ.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9518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105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2021 году составит 68,4%.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5250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28.11.2025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01183"/>
            <a:ext cx="8429684" cy="25177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бюджет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НА 2026-2028 ГОДЫ</a:t>
            </a:r>
            <a:endParaRPr lang="ru-RU" sz="3200" dirty="0">
              <a:solidFill>
                <a:srgbClr val="0000FF"/>
              </a:solidFill>
              <a:effectLst/>
              <a:latin typeface="+mn-lt"/>
            </a:endParaRPr>
          </a:p>
        </p:txBody>
      </p:sp>
      <p:pic>
        <p:nvPicPr>
          <p:cNvPr id="1028" name="Picture 4" descr="http://www.vseflagi.ru/upload/symbolics/coa/normal/irkutskaya/ziminskiy_co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500042"/>
            <a:ext cx="1152128" cy="1470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261" y="4797152"/>
            <a:ext cx="8429684" cy="108296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к проекту решения думы Зиминского муниципального района</a:t>
            </a:r>
          </a:p>
          <a:p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«О бюджете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Зиминского районного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муниципального образования на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2026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год 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на плановый период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2027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2028 годов»</a:t>
            </a:r>
            <a:endParaRPr lang="ru-RU" sz="1600" dirty="0">
              <a:solidFill>
                <a:srgbClr val="0000FF"/>
              </a:solidFill>
              <a:effectLst/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86644" y="571480"/>
            <a:ext cx="1085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ПРОЕКТ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479283043"/>
              </p:ext>
            </p:extLst>
          </p:nvPr>
        </p:nvGraphicFramePr>
        <p:xfrm>
          <a:off x="142844" y="1714488"/>
          <a:ext cx="50720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2844" y="557214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НАЛОГОВЫХ И НЕНАЛОГОВЫХ ДОХОДОВ БЮДЖЕТА МУНИЦИПАЛЬНОГО РАЙОНА В 2027,2028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63011600"/>
              </p:ext>
            </p:extLst>
          </p:nvPr>
        </p:nvGraphicFramePr>
        <p:xfrm>
          <a:off x="4286248" y="1357298"/>
          <a:ext cx="5143504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857356" y="928670"/>
            <a:ext cx="1224136" cy="142876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2027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650082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2028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73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1071546"/>
          <a:ext cx="8794503" cy="492922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14974"/>
                <a:gridCol w="928694"/>
                <a:gridCol w="785818"/>
                <a:gridCol w="928694"/>
                <a:gridCol w="936323"/>
              </a:tblGrid>
              <a:tr h="6499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Сумма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67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1 367 937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929 265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-439 672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-32,1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143 672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145 589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917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1,3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102 158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102 001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-157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-0,2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Акцизы по подакцизным товарам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28 715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30 703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1988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6,9</a:t>
                      </a:r>
                    </a:p>
                  </a:txBody>
                  <a:tcPr marL="40727" marR="40727" marT="0" marB="0" anchor="ctr"/>
                </a:tc>
              </a:tr>
              <a:tr h="433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5 200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5 800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11,5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400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4 485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1,9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32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в связи с применением патентной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2 800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2 600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-200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-7,1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-400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76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НЕНАЛОГОВЫЕ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31 536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25 702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-5</a:t>
                      </a: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834</a:t>
                      </a:r>
                      <a:endParaRPr lang="ru-RU" sz="1200" b="1" i="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-18,5</a:t>
                      </a: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использования имущества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3 880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3 515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-365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-9,4</a:t>
                      </a: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788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-788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</a:p>
                  </a:txBody>
                  <a:tcPr marL="40727" marR="40727" marT="0" marB="0" anchor="ctr"/>
                </a:tc>
              </a:tr>
              <a:tr h="505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20 628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21 437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809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3,9</a:t>
                      </a: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продажи имущества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-418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668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-159,8</a:t>
                      </a: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5 439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-4 939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-90,8</a:t>
                      </a:r>
                    </a:p>
                  </a:txBody>
                  <a:tcPr marL="40727" marR="40727" marT="0" marB="0" anchor="ctr"/>
                </a:tc>
              </a:tr>
              <a:tr h="2166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1 219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-1 219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ДИНАМИКА ПОСТУПЛЕНИЙ</a:t>
            </a:r>
          </a:p>
          <a:p>
            <a:pPr algn="ctr"/>
            <a:r>
              <a:rPr lang="ru-RU" sz="2000" b="1" dirty="0" smtClean="0">
                <a:ln/>
              </a:rPr>
              <a:t>НАЛОГОВЫХ И НЕНАЛОГОВЫХ ДОХОДОВ 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15272" y="571480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937210521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93" y="566478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3" y="19330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 В 2026 ГОДУ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88868256"/>
              </p:ext>
            </p:extLst>
          </p:nvPr>
        </p:nvGraphicFramePr>
        <p:xfrm>
          <a:off x="-142908" y="1500174"/>
          <a:ext cx="4824536" cy="40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925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</a:t>
            </a:r>
          </a:p>
          <a:p>
            <a:pPr algn="ctr"/>
            <a:r>
              <a:rPr lang="ru-RU" sz="2000" b="1" dirty="0" smtClean="0">
                <a:ln/>
              </a:rPr>
              <a:t>В 2027, 2028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73736829"/>
              </p:ext>
            </p:extLst>
          </p:nvPr>
        </p:nvGraphicFramePr>
        <p:xfrm>
          <a:off x="4143372" y="1643050"/>
          <a:ext cx="5544616" cy="404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547664" y="1016732"/>
            <a:ext cx="1224136" cy="197690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228184" y="10403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2027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3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92565559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71934" y="2000240"/>
            <a:ext cx="107157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- 55 363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357187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88%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500166" y="1714488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14942" y="3071810"/>
            <a:ext cx="571504" cy="21002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214414" y="928670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1 188 675</a:t>
            </a:r>
            <a:endParaRPr lang="ru-RU" sz="1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357554" y="2928934"/>
            <a:ext cx="715661" cy="22119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000364" y="2143116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752 920</a:t>
            </a:r>
            <a:endParaRPr lang="ru-RU" sz="1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2285984" y="1428736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-36,7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2214546" y="2428868"/>
            <a:ext cx="1000132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- 82 288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214546" y="3786190"/>
            <a:ext cx="988468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-353 467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2214546" y="421481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-35,5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2214546" y="2857496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- 42,8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5000628" y="2357430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697 557</a:t>
            </a:r>
            <a:endParaRPr lang="ru-RU" sz="1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7072330" y="2285992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707 447</a:t>
            </a:r>
            <a:endParaRPr lang="ru-RU" sz="1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6000760" y="1857364"/>
            <a:ext cx="1000132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9 890</a:t>
            </a:r>
          </a:p>
        </p:txBody>
      </p:sp>
      <p:sp>
        <p:nvSpPr>
          <p:cNvPr id="36" name="TextBox 6"/>
          <p:cNvSpPr txBox="1"/>
          <p:nvPr/>
        </p:nvSpPr>
        <p:spPr>
          <a:xfrm>
            <a:off x="7143768" y="3000372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6072198" y="314324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7,9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928670"/>
          <a:ext cx="8794503" cy="550072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408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Субвенции на обеспечение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государственных гарантий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реализации прав на получение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общедоступного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бесплатного образования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488 097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406 599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411 500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413 200</a:t>
                      </a:r>
                    </a:p>
                  </a:txBody>
                  <a:tcPr marL="40727" marR="40727" marT="0" marB="0" anchor="ctr"/>
                </a:tc>
              </a:tr>
              <a:tr h="11430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на выполнение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переданных государственных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полномочий, полномочий РФ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165 546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166 392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135 821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134 178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14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Единая субвенция местным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бюджетам из бюджета субъекта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Российской Федерации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4 252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4 227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3 973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3 973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14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 на осуществление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полномочий по составлению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(изменению) списков кандидатов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присяжные заседатели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dista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500174"/>
            <a:ext cx="2357454" cy="1287404"/>
          </a:xfrm>
          <a:prstGeom prst="rect">
            <a:avLst/>
          </a:prstGeom>
        </p:spPr>
      </p:pic>
      <p:pic>
        <p:nvPicPr>
          <p:cNvPr id="8" name="Рисунок 7" descr="__.jpg"/>
          <p:cNvPicPr>
            <a:picLocks noChangeAspect="1"/>
          </p:cNvPicPr>
          <p:nvPr/>
        </p:nvPicPr>
        <p:blipFill>
          <a:blip r:embed="rId4" cstate="print"/>
          <a:srcRect l="25862" t="20689" r="25862" b="22414"/>
          <a:stretch>
            <a:fillRect/>
          </a:stretch>
        </p:blipFill>
        <p:spPr>
          <a:xfrm>
            <a:off x="2928926" y="2928934"/>
            <a:ext cx="857256" cy="1010337"/>
          </a:xfrm>
          <a:prstGeom prst="rect">
            <a:avLst/>
          </a:prstGeom>
        </p:spPr>
      </p:pic>
      <p:pic>
        <p:nvPicPr>
          <p:cNvPr id="9" name="Рисунок 8" descr="248665-gerb-rossiyskoy-federacii-25.jpg"/>
          <p:cNvPicPr>
            <a:picLocks noChangeAspect="1"/>
          </p:cNvPicPr>
          <p:nvPr/>
        </p:nvPicPr>
        <p:blipFill>
          <a:blip r:embed="rId5" cstate="print"/>
          <a:srcRect t="13541" b="11458"/>
          <a:stretch>
            <a:fillRect/>
          </a:stretch>
        </p:blipFill>
        <p:spPr>
          <a:xfrm>
            <a:off x="4143372" y="2928934"/>
            <a:ext cx="1000132" cy="1000139"/>
          </a:xfrm>
          <a:prstGeom prst="rect">
            <a:avLst/>
          </a:prstGeom>
        </p:spPr>
      </p:pic>
      <p:pic>
        <p:nvPicPr>
          <p:cNvPr id="14" name="Рисунок 13" descr="jury-in-court-trial-vector-23306569.jpg"/>
          <p:cNvPicPr>
            <a:picLocks noChangeAspect="1"/>
          </p:cNvPicPr>
          <p:nvPr/>
        </p:nvPicPr>
        <p:blipFill>
          <a:blip r:embed="rId6" cstate="print"/>
          <a:srcRect l="3687" t="12500" r="3687" b="26041"/>
          <a:stretch>
            <a:fillRect/>
          </a:stretch>
        </p:blipFill>
        <p:spPr>
          <a:xfrm>
            <a:off x="3286116" y="5286388"/>
            <a:ext cx="2117713" cy="109600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00364" y="4357694"/>
            <a:ext cx="231557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СУБВЕНЦИЯ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928670"/>
          <a:ext cx="8794503" cy="572741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5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по обеспечению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бесплатным двухразовым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питанием обучающихся с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ограниченными возможностями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здоровья в муниципальных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общеобразовательных организациях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7 395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6 684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6 707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6 707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89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обеспечение бесплатным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питьевым молоком обучающихся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1 - 4 классов в муниципальных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807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организацию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бесплатного горячего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питания обучающихся 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организациях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10 849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9 977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9 724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9 368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оплату стоимости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набора продуктов питания для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детей в оздоровительных лагерях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дневным пребыванием детей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1 007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1669957165_29-indasil-club-p-risunki-detei-s-ovz-pinterest-34.jpg"/>
          <p:cNvPicPr>
            <a:picLocks noChangeAspect="1"/>
          </p:cNvPicPr>
          <p:nvPr/>
        </p:nvPicPr>
        <p:blipFill>
          <a:blip r:embed="rId3" cstate="print"/>
          <a:srcRect r="1654"/>
          <a:stretch>
            <a:fillRect/>
          </a:stretch>
        </p:blipFill>
        <p:spPr>
          <a:xfrm>
            <a:off x="3286116" y="1571612"/>
            <a:ext cx="2140425" cy="1214446"/>
          </a:xfrm>
          <a:prstGeom prst="rect">
            <a:avLst/>
          </a:prstGeom>
        </p:spPr>
      </p:pic>
      <p:pic>
        <p:nvPicPr>
          <p:cNvPr id="10" name="Рисунок 9" descr="a60f182950c781806953abf2340df5a1.jpg"/>
          <p:cNvPicPr>
            <a:picLocks noChangeAspect="1"/>
          </p:cNvPicPr>
          <p:nvPr/>
        </p:nvPicPr>
        <p:blipFill>
          <a:blip r:embed="rId4" cstate="print"/>
          <a:srcRect l="3030" t="6061"/>
          <a:stretch>
            <a:fillRect/>
          </a:stretch>
        </p:blipFill>
        <p:spPr>
          <a:xfrm>
            <a:off x="3786182" y="3000372"/>
            <a:ext cx="1106137" cy="1071570"/>
          </a:xfrm>
          <a:prstGeom prst="rect">
            <a:avLst/>
          </a:prstGeom>
        </p:spPr>
      </p:pic>
      <p:pic>
        <p:nvPicPr>
          <p:cNvPr id="11" name="Рисунок 10" descr="odnoklassniki_imeya_obed_v_stolovoy_123140153.jpg"/>
          <p:cNvPicPr>
            <a:picLocks noChangeAspect="1"/>
          </p:cNvPicPr>
          <p:nvPr/>
        </p:nvPicPr>
        <p:blipFill>
          <a:blip r:embed="rId5" cstate="print"/>
          <a:srcRect l="3906" r="3906" b="3125"/>
          <a:stretch>
            <a:fillRect/>
          </a:stretch>
        </p:blipFill>
        <p:spPr>
          <a:xfrm>
            <a:off x="3143240" y="4214818"/>
            <a:ext cx="2143140" cy="1126053"/>
          </a:xfrm>
          <a:prstGeom prst="rect">
            <a:avLst/>
          </a:prstGeom>
        </p:spPr>
      </p:pic>
      <p:pic>
        <p:nvPicPr>
          <p:cNvPr id="12" name="Рисунок 11" descr="Лента нов 1 юня.a87f4cf9306bc1933a3398b0de0c6e731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5500702"/>
            <a:ext cx="1904980" cy="10715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7483785"/>
              </p:ext>
            </p:extLst>
          </p:nvPr>
        </p:nvGraphicFramePr>
        <p:xfrm>
          <a:off x="142844" y="928670"/>
          <a:ext cx="8794503" cy="568702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5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 на реализацию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мероприятий по приобретению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учебников и учебных пособий,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 также учебно-методических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материалов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1 341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3241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Иные межбюджетные трансферты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оснащение предметных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кабинетов общеобразовательных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организаций средствами обучения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воспитания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998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143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поддержку отрасли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культуры (комплектование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книжных фондов)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приобретение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спортивного оборудования 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инвентаря для оснащения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организаций 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сфере физической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культуры 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спорта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293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9" name="Рисунок 8" descr="1645048257_34-fikiwiki-com-p-kartinki-uchebniki-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1500174"/>
            <a:ext cx="1712800" cy="1071570"/>
          </a:xfrm>
          <a:prstGeom prst="rect">
            <a:avLst/>
          </a:prstGeom>
        </p:spPr>
      </p:pic>
      <p:pic>
        <p:nvPicPr>
          <p:cNvPr id="13" name="Рисунок 12" descr="1_1.jpg"/>
          <p:cNvPicPr>
            <a:picLocks noChangeAspect="1"/>
          </p:cNvPicPr>
          <p:nvPr/>
        </p:nvPicPr>
        <p:blipFill>
          <a:blip r:embed="rId4" cstate="print"/>
          <a:srcRect l="2343" t="8333" b="9375"/>
          <a:stretch>
            <a:fillRect/>
          </a:stretch>
        </p:blipFill>
        <p:spPr>
          <a:xfrm>
            <a:off x="3428992" y="2714621"/>
            <a:ext cx="1981268" cy="1252166"/>
          </a:xfrm>
          <a:prstGeom prst="rect">
            <a:avLst/>
          </a:prstGeom>
        </p:spPr>
      </p:pic>
      <p:pic>
        <p:nvPicPr>
          <p:cNvPr id="16" name="Рисунок 15" descr="cute-boy-and-girl-reading-books-vector-1-2048x18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4071942"/>
            <a:ext cx="1143008" cy="1020224"/>
          </a:xfrm>
          <a:prstGeom prst="rect">
            <a:avLst/>
          </a:prstGeom>
        </p:spPr>
      </p:pic>
      <p:pic>
        <p:nvPicPr>
          <p:cNvPr id="17" name="Рисунок 16" descr="UeghnSSlRHQ.jpg"/>
          <p:cNvPicPr>
            <a:picLocks noChangeAspect="1"/>
          </p:cNvPicPr>
          <p:nvPr/>
        </p:nvPicPr>
        <p:blipFill>
          <a:blip r:embed="rId6" cstate="print"/>
          <a:srcRect l="2724"/>
          <a:stretch>
            <a:fillRect/>
          </a:stretch>
        </p:blipFill>
        <p:spPr>
          <a:xfrm>
            <a:off x="3071802" y="5357826"/>
            <a:ext cx="2322502" cy="1105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35373244"/>
              </p:ext>
            </p:extLst>
          </p:nvPr>
        </p:nvGraphicFramePr>
        <p:xfrm>
          <a:off x="214282" y="1214422"/>
          <a:ext cx="8794503" cy="543337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88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817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мероприятий перечня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проектов народных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инициатив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1 998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2 681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6 000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73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местным бюджетам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финансовую поддержку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реализации инициативных проектов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9 494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143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по созданию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мест</a:t>
                      </a:r>
                      <a:r>
                        <a:rPr kumimoji="0" lang="ru-RU" sz="14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(площадок) накопления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твердых коммунальных отходов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</a:rPr>
                        <a:t>6 578</a:t>
                      </a:r>
                      <a:endParaRPr lang="ru-RU" sz="1400" b="1" dirty="0">
                        <a:solidFill>
                          <a:srgbClr val="0000FF"/>
                        </a:solidFill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147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осуществление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дорожной деятельности в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отношении автомобильных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дорог местного значения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39 563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39 563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39 563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8579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G2OtnSBU8qs.jpg"/>
          <p:cNvPicPr>
            <a:picLocks noChangeAspect="1"/>
          </p:cNvPicPr>
          <p:nvPr/>
        </p:nvPicPr>
        <p:blipFill>
          <a:blip r:embed="rId3" cstate="print"/>
          <a:srcRect t="11290" r="4056"/>
          <a:stretch>
            <a:fillRect/>
          </a:stretch>
        </p:blipFill>
        <p:spPr>
          <a:xfrm>
            <a:off x="2928926" y="1928802"/>
            <a:ext cx="2258089" cy="1071569"/>
          </a:xfrm>
          <a:prstGeom prst="rect">
            <a:avLst/>
          </a:prstGeom>
        </p:spPr>
      </p:pic>
      <p:pic>
        <p:nvPicPr>
          <p:cNvPr id="11" name="Рисунок 10" descr="QccXz_Boo17aZqzEo3yApcI9hYG2P0osO9z8U71vHfFAR_WyNL7Qw9GLerwHTS8Tbu-8Ax19jsvaLUHKFWDSQGdR.jpg"/>
          <p:cNvPicPr>
            <a:picLocks noChangeAspect="1"/>
          </p:cNvPicPr>
          <p:nvPr/>
        </p:nvPicPr>
        <p:blipFill>
          <a:blip r:embed="rId4" cstate="print"/>
          <a:srcRect t="28125"/>
          <a:stretch>
            <a:fillRect/>
          </a:stretch>
        </p:blipFill>
        <p:spPr>
          <a:xfrm>
            <a:off x="3428992" y="5572140"/>
            <a:ext cx="1428736" cy="1026906"/>
          </a:xfrm>
          <a:prstGeom prst="rect">
            <a:avLst/>
          </a:prstGeom>
        </p:spPr>
      </p:pic>
      <p:pic>
        <p:nvPicPr>
          <p:cNvPr id="12" name="Рисунок 11" descr="8_10.jpg"/>
          <p:cNvPicPr>
            <a:picLocks noChangeAspect="1"/>
          </p:cNvPicPr>
          <p:nvPr/>
        </p:nvPicPr>
        <p:blipFill>
          <a:blip r:embed="rId5" cstate="print"/>
          <a:srcRect t="14822" b="20450"/>
          <a:stretch>
            <a:fillRect/>
          </a:stretch>
        </p:blipFill>
        <p:spPr>
          <a:xfrm>
            <a:off x="3286116" y="4429132"/>
            <a:ext cx="1643074" cy="1063535"/>
          </a:xfrm>
          <a:prstGeom prst="rect">
            <a:avLst/>
          </a:prstGeom>
        </p:spPr>
      </p:pic>
      <p:pic>
        <p:nvPicPr>
          <p:cNvPr id="9" name="Рисунок 8" descr="G8CClYIm1w8.jpg"/>
          <p:cNvPicPr>
            <a:picLocks noChangeAspect="1"/>
          </p:cNvPicPr>
          <p:nvPr/>
        </p:nvPicPr>
        <p:blipFill>
          <a:blip r:embed="rId6" cstate="print"/>
          <a:srcRect l="5527" t="14810" r="7894" b="15371"/>
          <a:stretch>
            <a:fillRect/>
          </a:stretch>
        </p:blipFill>
        <p:spPr>
          <a:xfrm>
            <a:off x="3286116" y="3143248"/>
            <a:ext cx="1899241" cy="1143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91908041"/>
              </p:ext>
            </p:extLst>
          </p:nvPr>
        </p:nvGraphicFramePr>
        <p:xfrm>
          <a:off x="214282" y="1142984"/>
          <a:ext cx="8794503" cy="558135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048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софинансирование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капитальных вложений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 объекты муниципальной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собственности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192 968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реализацию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мероприятий по обеспечению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жильем молодых семей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1 350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808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бюджетам на реализацию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мероприятий по модернизации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школьных систем образования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52 605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 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ежемесячное денежное вознаграждение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за классное руководство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педагогическим работникам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44 278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95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 проведение мероприятий 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обеспечение выплат ежемесячного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денежного вознаграждения советникам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директоров по воспитанию 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взаимодействию с детскими общественными объединениями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4 201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Screenshot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785926"/>
            <a:ext cx="1852369" cy="928694"/>
          </a:xfrm>
          <a:prstGeom prst="rect">
            <a:avLst/>
          </a:prstGeom>
        </p:spPr>
      </p:pic>
      <p:pic>
        <p:nvPicPr>
          <p:cNvPr id="11" name="Рисунок 10" descr="5.-Dostupnoe-zhile-905x5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2786058"/>
            <a:ext cx="1316987" cy="740714"/>
          </a:xfrm>
          <a:prstGeom prst="rect">
            <a:avLst/>
          </a:prstGeom>
        </p:spPr>
      </p:pic>
      <p:pic>
        <p:nvPicPr>
          <p:cNvPr id="13" name="Рисунок 12" descr="kapremonnt.jpg"/>
          <p:cNvPicPr>
            <a:picLocks noChangeAspect="1"/>
          </p:cNvPicPr>
          <p:nvPr/>
        </p:nvPicPr>
        <p:blipFill>
          <a:blip r:embed="rId5" cstate="print"/>
          <a:srcRect l="7143" t="5714" r="2484" b="12857"/>
          <a:stretch>
            <a:fillRect/>
          </a:stretch>
        </p:blipFill>
        <p:spPr>
          <a:xfrm>
            <a:off x="3714744" y="3571876"/>
            <a:ext cx="1337269" cy="785818"/>
          </a:xfrm>
          <a:prstGeom prst="rect">
            <a:avLst/>
          </a:prstGeom>
        </p:spPr>
      </p:pic>
      <p:pic>
        <p:nvPicPr>
          <p:cNvPr id="9" name="Рисунок 8" descr="41e4cc11-4f1d-580c-8c34-bebd893aca8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868" y="4429132"/>
            <a:ext cx="1471623" cy="919764"/>
          </a:xfrm>
          <a:prstGeom prst="rect">
            <a:avLst/>
          </a:prstGeom>
        </p:spPr>
      </p:pic>
      <p:pic>
        <p:nvPicPr>
          <p:cNvPr id="10" name="Рисунок 9" descr="sovetnik_bHGv3cSyZPyjjTm_g3u2Us5JGwwCxvL0.jpg"/>
          <p:cNvPicPr>
            <a:picLocks noChangeAspect="1"/>
          </p:cNvPicPr>
          <p:nvPr/>
        </p:nvPicPr>
        <p:blipFill>
          <a:blip r:embed="rId7" cstate="print"/>
          <a:srcRect t="19541" b="17197"/>
          <a:stretch>
            <a:fillRect/>
          </a:stretch>
        </p:blipFill>
        <p:spPr>
          <a:xfrm>
            <a:off x="3500430" y="5715016"/>
            <a:ext cx="1862609" cy="7857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857232"/>
            <a:ext cx="8186766" cy="5286412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SzPct val="100000"/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Федеральный закон от 06.10.2003 г. 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№ 131-ФЗ «Об общих принципах 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организации местного самоуправления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ru-RU" sz="2000" b="1" dirty="0" smtClean="0"/>
              <a:t>       в Российской Федерации»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24.05.2022 года № 82н «О порядке формирования и применения кодов бюджетной классификации Российской Федерации, их структуре и принципах назначения»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332656"/>
            <a:ext cx="9144000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НОРМАТИВНО-ПРАВОВАЯ БАЗА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  <p:pic>
        <p:nvPicPr>
          <p:cNvPr id="8" name="Рисунок 7" descr="oz6v2KBVcSo.jpg"/>
          <p:cNvPicPr>
            <a:picLocks noChangeAspect="1"/>
          </p:cNvPicPr>
          <p:nvPr/>
        </p:nvPicPr>
        <p:blipFill>
          <a:blip r:embed="rId4" cstate="print"/>
          <a:srcRect l="8536" t="7317" r="6097" b="2439"/>
          <a:stretch>
            <a:fillRect/>
          </a:stretch>
        </p:blipFill>
        <p:spPr>
          <a:xfrm>
            <a:off x="6929454" y="500042"/>
            <a:ext cx="1928826" cy="203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941 065 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643 043 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285 222 </a:t>
            </a:r>
            <a:r>
              <a:rPr lang="ru-RU" sz="2400" b="1" dirty="0" smtClean="0"/>
              <a:t>тыс. руб.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/>
              <a:t> </a:t>
            </a:r>
            <a:r>
              <a:rPr lang="ru-RU" sz="2400" dirty="0" smtClean="0"/>
              <a:t>дефицит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12 800 </a:t>
            </a:r>
            <a:r>
              <a:rPr lang="ru-RU" sz="2400" b="1" dirty="0" smtClean="0"/>
              <a:t>тыс. руб.</a:t>
            </a:r>
          </a:p>
          <a:p>
            <a:pPr lvl="0">
              <a:buNone/>
            </a:pPr>
            <a:endParaRPr lang="ru-RU" sz="2400" b="1" dirty="0" smtClean="0"/>
          </a:p>
          <a:p>
            <a:pPr algn="ctr"/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325331747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РАСХОДЫ БЮДЖЕТА НА 2026 ГОД</a:t>
            </a:r>
            <a:endParaRPr lang="ru-RU" sz="2400" b="1" dirty="0">
              <a:ln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323528" y="1174462"/>
            <a:ext cx="3534092" cy="2296756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883 706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None/>
            </a:pPr>
            <a:r>
              <a:rPr lang="ru-RU" sz="18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/>
              <a:t>з</a:t>
            </a:r>
            <a:r>
              <a:rPr lang="ru-RU" sz="1800" dirty="0" smtClean="0"/>
              <a:t>а счет целевых средств</a:t>
            </a:r>
          </a:p>
          <a:p>
            <a:pPr lvl="0">
              <a:buNone/>
            </a:pPr>
            <a:r>
              <a:rPr lang="ru-RU" sz="1800" dirty="0" smtClean="0"/>
              <a:t>	– </a:t>
            </a:r>
            <a:r>
              <a:rPr lang="ru-RU" sz="1800" b="1" dirty="0" smtClean="0">
                <a:solidFill>
                  <a:srgbClr val="0000FF"/>
                </a:solidFill>
              </a:rPr>
              <a:t>610 955 </a:t>
            </a:r>
            <a:r>
              <a:rPr lang="ru-RU" sz="1800" b="1" dirty="0" smtClean="0"/>
              <a:t>тыс. руб.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272 751 </a:t>
            </a:r>
            <a:r>
              <a:rPr lang="ru-RU" sz="1800" b="1" dirty="0" smtClean="0"/>
              <a:t>тыс. руб.</a:t>
            </a:r>
          </a:p>
          <a:p>
            <a:pPr algn="ctr"/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198618176"/>
              </p:ext>
            </p:extLst>
          </p:nvPr>
        </p:nvGraphicFramePr>
        <p:xfrm>
          <a:off x="3707904" y="1035877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2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РАСХОДЫ БЮДЖЕТА НА ПЛАНОВЫЙ ПЕРИОД</a:t>
            </a:r>
          </a:p>
          <a:p>
            <a:pPr algn="ctr"/>
            <a:r>
              <a:rPr lang="ru-RU" sz="2400" b="1" dirty="0" smtClean="0">
                <a:ln/>
              </a:rPr>
              <a:t>2027, 2028 ГОДЫ</a:t>
            </a:r>
            <a:endParaRPr lang="ru-RU" sz="2400" b="1" dirty="0">
              <a:ln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3528" y="3901480"/>
            <a:ext cx="3534092" cy="25151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898 798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Font typeface="Wingdings 2"/>
              <a:buNone/>
            </a:pPr>
            <a:r>
              <a:rPr lang="ru-RU" sz="1800" dirty="0" smtClean="0"/>
              <a:t>из них: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целевых средств</a:t>
            </a:r>
          </a:p>
          <a:p>
            <a:pPr>
              <a:buNone/>
            </a:pPr>
            <a:r>
              <a:rPr lang="ru-RU" sz="1800" dirty="0" smtClean="0"/>
              <a:t>       – </a:t>
            </a:r>
            <a:r>
              <a:rPr lang="ru-RU" sz="1800" b="1" dirty="0" smtClean="0">
                <a:solidFill>
                  <a:srgbClr val="0000FF"/>
                </a:solidFill>
              </a:rPr>
              <a:t>613 978 </a:t>
            </a:r>
            <a:r>
              <a:rPr lang="ru-RU" sz="1800" b="1" dirty="0" smtClean="0"/>
              <a:t>тыс. руб.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284 820 </a:t>
            </a:r>
            <a:r>
              <a:rPr lang="ru-RU" sz="1800" b="1" dirty="0" smtClean="0"/>
              <a:t>тыс. руб.</a:t>
            </a:r>
          </a:p>
          <a:p>
            <a:pPr algn="ctr"/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1115616" y="74420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2027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034140" y="3471218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2028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3100489878"/>
              </p:ext>
            </p:extLst>
          </p:nvPr>
        </p:nvGraphicFramePr>
        <p:xfrm>
          <a:off x="3681538" y="3344348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417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72546" y="4537310"/>
            <a:ext cx="9071454" cy="28207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расходных обязательств: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– </a:t>
            </a:r>
            <a:r>
              <a:rPr lang="ru-RU" sz="2000" b="1" dirty="0" smtClean="0">
                <a:solidFill>
                  <a:srgbClr val="0000FF"/>
                </a:solidFill>
              </a:rPr>
              <a:t>1 158 332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928 265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Дефицит – 230 067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ПОТРЕБНОСТЬ БЮДЖЕТА НА 2026 ГОД</a:t>
            </a:r>
            <a:endParaRPr lang="ru-RU" sz="2400" b="1" dirty="0">
              <a:ln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2544413639"/>
              </p:ext>
            </p:extLst>
          </p:nvPr>
        </p:nvGraphicFramePr>
        <p:xfrm>
          <a:off x="539552" y="764704"/>
          <a:ext cx="7675786" cy="359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6468119"/>
              </p:ext>
            </p:extLst>
          </p:nvPr>
        </p:nvGraphicFramePr>
        <p:xfrm>
          <a:off x="525675" y="2906281"/>
          <a:ext cx="8262140" cy="394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26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РАСПРЕДЕЛЕНИЕ РАСХОДОВ НА 2026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0034" y="571480"/>
            <a:ext cx="821537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Объем </a:t>
            </a:r>
            <a:r>
              <a:rPr lang="ru-RU" b="1" dirty="0">
                <a:solidFill>
                  <a:srgbClr val="0000FF"/>
                </a:solidFill>
              </a:rPr>
              <a:t>программных 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878 887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рублей:</a:t>
            </a:r>
          </a:p>
          <a:p>
            <a:pPr algn="ctr"/>
            <a:r>
              <a:rPr lang="ru-RU" sz="1400" dirty="0" smtClean="0"/>
              <a:t>20 </a:t>
            </a:r>
            <a:r>
              <a:rPr lang="ru-RU" sz="1400" dirty="0"/>
              <a:t>муниципальных программ в сфере образования, здравоохранения, социальной политики, культуры, спорта, экономики и другие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Объем </a:t>
            </a:r>
            <a:r>
              <a:rPr lang="ru-RU" b="1" dirty="0" smtClean="0">
                <a:solidFill>
                  <a:srgbClr val="0000FF"/>
                </a:solidFill>
              </a:rPr>
              <a:t>непрограммных </a:t>
            </a:r>
            <a:r>
              <a:rPr lang="ru-RU" b="1" dirty="0">
                <a:solidFill>
                  <a:srgbClr val="0000FF"/>
                </a:solidFill>
              </a:rPr>
              <a:t>расходов составит</a:t>
            </a:r>
            <a:r>
              <a:rPr lang="ru-RU" b="1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62 178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рублей, в том числе:</a:t>
            </a:r>
          </a:p>
          <a:p>
            <a:pPr algn="ctr"/>
            <a:r>
              <a:rPr lang="ru-RU" sz="1400" dirty="0" smtClean="0"/>
              <a:t>обеспечение </a:t>
            </a:r>
            <a:r>
              <a:rPr lang="ru-RU" sz="1400" dirty="0"/>
              <a:t>деятельности </a:t>
            </a:r>
            <a:r>
              <a:rPr lang="ru-RU" sz="1400" dirty="0" smtClean="0"/>
              <a:t>органов местного самоуправления,  расходы на содержание муниципального имущества, резервный фонд, выплата муниципальных пенсий, выплаты </a:t>
            </a:r>
            <a:r>
              <a:rPr lang="ru-RU" sz="1400" dirty="0"/>
              <a:t>гражданам удостоенным почетного звания «Почетный гражданин ЗРМО», премирование физических лиц за достижения в области культуры, искусства, образования, науки, в иных областях, </a:t>
            </a:r>
            <a:r>
              <a:rPr lang="ru-RU" sz="1400" dirty="0" smtClean="0"/>
              <a:t>исполнение </a:t>
            </a:r>
            <a:r>
              <a:rPr lang="ru-RU" sz="1400" dirty="0"/>
              <a:t>государственных </a:t>
            </a:r>
            <a:r>
              <a:rPr lang="ru-RU" sz="1400" dirty="0" smtClean="0"/>
              <a:t>полномочий, нераспределенные бюджетные ассигнования на реализацию перечня проектов народных инициатив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68288789"/>
              </p:ext>
            </p:extLst>
          </p:nvPr>
        </p:nvGraphicFramePr>
        <p:xfrm>
          <a:off x="323528" y="642918"/>
          <a:ext cx="8534752" cy="616197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13380"/>
                <a:gridCol w="837557"/>
                <a:gridCol w="837557"/>
                <a:gridCol w="773129"/>
                <a:gridCol w="773129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муниципальной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 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3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1 339 678</a:t>
                      </a:r>
                      <a:endParaRPr lang="ru-RU" sz="13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878 887</a:t>
                      </a:r>
                      <a:endParaRPr lang="ru-RU" sz="13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726 612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728 692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образования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943 021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510 062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525 385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529 590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74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3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культуры в Зиминском </a:t>
                      </a:r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районе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34 730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27 198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20 659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20 520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75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Оказание содействия по сохранению и улучшению здоровья населения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29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Доступная среда для инвалидов и маломобильных групп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53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правонарушений в Зиминском районе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физической культуры</a:t>
                      </a:r>
                      <a:r>
                        <a:rPr lang="ru-RU" sz="13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и</a:t>
                      </a:r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спорта в Зиминском  районе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11 126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6 016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78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3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инженерной инфраструктуры и дорожного </a:t>
                      </a:r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хозяйства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83 053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92 751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821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 в Зиминском районе </a:t>
                      </a: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11 978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9 638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873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Безопасность в Зиминском районе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6 831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3 766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131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Экономическое развитие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3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Территориальное планирование и градостроительное зонирование сельских поселений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950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труда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282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Управление муниципальными финансами ЗРМО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243 673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224 989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170 287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169 462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18273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3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Молодежь Зиминского района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5257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3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Здоровое поколение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терроризма и экстремизма, а также минимизация и (или) ликвидация последствий их проявлений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598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Молодым семьям – доступное жильё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2 090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и содержание автоматизированной системы централизованного оповещения населения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280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1 698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7 698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7 698</a:t>
                      </a:r>
                      <a:endParaRPr lang="ru-RU" sz="13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Реализация государственной национальной политики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Строительство (приобретение) жилых помещений (домов) для специалистов сельского хозяйства и бюджетной сферы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" y="14689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РЕАЛИЗАЦИЯ МУНИЦИПАЛЬНЫХ ПРОГРАММ НА 2025-2028 ГОДЫ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3834" y="357166"/>
            <a:ext cx="1199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0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97870059"/>
              </p:ext>
            </p:extLst>
          </p:nvPr>
        </p:nvGraphicFramePr>
        <p:xfrm>
          <a:off x="428596" y="1071546"/>
          <a:ext cx="8463314" cy="371477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885577"/>
                <a:gridCol w="894434"/>
                <a:gridCol w="894434"/>
                <a:gridCol w="958323"/>
                <a:gridCol w="830546"/>
              </a:tblGrid>
              <a:tr h="522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 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427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3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82 730</a:t>
                      </a:r>
                      <a:endParaRPr lang="ru-RU" sz="13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62 178</a:t>
                      </a:r>
                      <a:endParaRPr lang="ru-RU" sz="13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150 275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155 865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432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69 970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52 625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28 465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28 543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972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фонды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432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ежемесячных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доплат к трудовой пенсии лицам,  замещавшим муниципальные должности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5 862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5 639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5 639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5 639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23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432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432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Владение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пользование и распоряжение муниципальным имуществом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2 343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43229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Нераспределенные бюджетные ассигнования на реализацию перечня проектов народных инициатив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2 125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2 852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6 383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6658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Осуществление дорожной деятельности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42 089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42 089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82" y="2606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НЕПРОГРАММНЫЕ РАСХОДЫ НА 2025-2028 ГОДЫ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6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428114300"/>
              </p:ext>
            </p:extLst>
          </p:nvPr>
        </p:nvGraphicFramePr>
        <p:xfrm>
          <a:off x="0" y="714356"/>
          <a:ext cx="8945619" cy="603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428604"/>
            <a:ext cx="9750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(тыс.руб.)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4285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ln/>
              </a:rPr>
              <a:t>НА 2026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3771197430"/>
              </p:ext>
            </p:extLst>
          </p:nvPr>
        </p:nvGraphicFramePr>
        <p:xfrm>
          <a:off x="285720" y="1142984"/>
          <a:ext cx="850109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ЭКОНОМИЧЕСКОЙ СТРУКТУРЕ</a:t>
            </a:r>
          </a:p>
          <a:p>
            <a:pPr algn="ctr"/>
            <a:r>
              <a:rPr lang="ru-RU" b="1" dirty="0" smtClean="0">
                <a:ln/>
              </a:rPr>
              <a:t>НА </a:t>
            </a:r>
            <a:r>
              <a:rPr lang="ru-RU" b="1" dirty="0" smtClean="0">
                <a:ln/>
              </a:rPr>
              <a:t>2026 </a:t>
            </a:r>
            <a:r>
              <a:rPr lang="ru-RU" b="1" dirty="0" smtClean="0">
                <a:ln/>
              </a:rPr>
              <a:t>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gimrjtb8um1tik0f6lrtmrx55wpypvj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3000396" cy="188550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5716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14348" y="3643314"/>
            <a:ext cx="7715304" cy="21431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 и искусственных сооружений на них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3357554" y="1643050"/>
            <a:ext cx="5000660" cy="2016224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2025 год – 70 266 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81 827 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83 649 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2860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ПЛАНИРУЕМЫЙ МУНИЦИПАЛЬНЫЙ ДОЛГ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3214678" y="1214422"/>
            <a:ext cx="5000660" cy="2428892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состоянию на:</a:t>
            </a:r>
          </a:p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01.01.2027 года – 12 800 тыс. рублей</a:t>
            </a:r>
          </a:p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01.01.2028 года – 12 800 тыс. рублей</a:t>
            </a:r>
          </a:p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01.01.2029 года – 12 800 тыс. 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48" y="3643314"/>
            <a:ext cx="7715304" cy="21431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 smtClean="0"/>
              <a:t>общий объём долговых обязательств, средства по которым будут привлечены для обеспечения решения вопросов местного значения и функционирования органов местного самоуправления</a:t>
            </a:r>
          </a:p>
        </p:txBody>
      </p:sp>
      <p:pic>
        <p:nvPicPr>
          <p:cNvPr id="8" name="Рисунок 7" descr="4hl96fefm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857232"/>
            <a:ext cx="2647249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48" y="1643050"/>
            <a:ext cx="7929618" cy="457203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 Обеспечение сбалансированности бюджета – </a:t>
            </a:r>
            <a:r>
              <a:rPr lang="ru-RU" sz="2400" dirty="0" smtClean="0"/>
              <a:t>формирование </a:t>
            </a:r>
            <a:r>
              <a:rPr lang="ru-RU" sz="2400" dirty="0"/>
              <a:t>расходной части </a:t>
            </a:r>
            <a:r>
              <a:rPr lang="ru-RU" sz="2400" dirty="0" smtClean="0"/>
              <a:t>бюджета </a:t>
            </a:r>
            <a:r>
              <a:rPr lang="ru-RU" sz="2400" dirty="0"/>
              <a:t>исходя из реальных доходных </a:t>
            </a:r>
            <a:r>
              <a:rPr lang="ru-RU" sz="2400" dirty="0" smtClean="0"/>
              <a:t>источников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dirty="0" smtClean="0"/>
              <a:t>недопущение необоснованного увеличения расходов бюджета, достижение наилучшего результата с использованием определенного бюджетом объема средств (результативности)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Безусловное исполнение принятых расходных обязательств</a:t>
            </a:r>
            <a:endParaRPr lang="ru-RU" sz="2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357158" y="357166"/>
            <a:ext cx="592932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ПОДХОДЫ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К ФОРМИРОВАНИЮ ПРОЕКТА БЮДЖЕТА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85728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БЮДЖЕТАМ СЕЛЬСКИХ ПОСЕЛЕНИЙ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214810" y="1571612"/>
            <a:ext cx="928694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32 060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500063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857496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98151" y="310022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89%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143768" y="3214686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89%</a:t>
            </a:r>
            <a:endPara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3357554" y="2786058"/>
            <a:ext cx="642942" cy="35719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6929454" y="1643050"/>
            <a:ext cx="1025043" cy="29864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144 286</a:t>
            </a:r>
            <a:endParaRPr lang="ru-RU" sz="1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071934" y="350043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-19,1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214546" y="314324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1,0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14546" y="4714884"/>
            <a:ext cx="857256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-965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498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+768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14546" y="514351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-5,4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-8,9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+5,0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31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2240595"/>
              </p:ext>
            </p:extLst>
          </p:nvPr>
        </p:nvGraphicFramePr>
        <p:xfrm>
          <a:off x="410305" y="1268759"/>
          <a:ext cx="8323389" cy="4909002"/>
        </p:xfrm>
        <a:graphic>
          <a:graphicData uri="http://schemas.openxmlformats.org/drawingml/2006/table">
            <a:tbl>
              <a:tblPr/>
              <a:tblGrid>
                <a:gridCol w="3447315"/>
                <a:gridCol w="1271584"/>
                <a:gridCol w="1440160"/>
                <a:gridCol w="936104"/>
                <a:gridCol w="1228226"/>
              </a:tblGrid>
              <a:tr h="1231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2025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бюджета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года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(принятого на начало года) и проекта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8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1 190 624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928 265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-262 359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27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Собственные средства, в том числе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268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137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285 222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17 085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43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налоговые и неналоговые доходы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143 233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171 291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28 058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финансовая помощь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120 850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109 877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-10 973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- МБТ из бюджетов поселений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4 054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4 054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Целевые средства, в том числе: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922 487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643 043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-279 444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5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</a:t>
                      </a:r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инансовая помощь поселениям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158 786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160 360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1 574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прочие целевые средства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763 701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482 683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-281 018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1 200 264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941 065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-259 199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ДЕФИЦИТ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- 10 000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- 12 800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-2 800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359613" y="826623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214240" y="241848"/>
            <a:ext cx="900100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smtClean="0">
                <a:ln/>
              </a:rPr>
              <a:t>Основные параметры и условия формирования бюджета на </a:t>
            </a:r>
            <a:r>
              <a:rPr lang="ru-RU" sz="2800" b="1" dirty="0" smtClean="0">
                <a:ln/>
              </a:rPr>
              <a:t>2025, 2026 </a:t>
            </a:r>
            <a:r>
              <a:rPr lang="ru-RU" sz="2800" b="1" dirty="0" smtClean="0">
                <a:ln/>
              </a:rPr>
              <a:t>г.г.</a:t>
            </a:r>
          </a:p>
          <a:p>
            <a:pPr algn="ctr"/>
            <a:endParaRPr lang="ru-RU" sz="2800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"/>
          <p:cNvSpPr/>
          <p:nvPr/>
        </p:nvSpPr>
        <p:spPr>
          <a:xfrm>
            <a:off x="500034" y="1214422"/>
            <a:ext cx="8378155" cy="4672126"/>
          </a:xfrm>
          <a:prstGeom prst="roundRect">
            <a:avLst>
              <a:gd name="adj" fmla="val 3594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6809683" scaled="0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fin19@</a:t>
            </a:r>
            <a:r>
              <a:rPr lang="en-US" sz="1600" dirty="0" err="1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govirk</a:t>
            </a:r>
            <a:r>
              <a:rPr lang="ru-RU" sz="1600" dirty="0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.</a:t>
            </a:r>
            <a:r>
              <a:rPr lang="ru-RU" sz="1600" dirty="0" err="1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ru</a:t>
            </a:r>
            <a:endParaRPr lang="ru-RU" sz="1600" dirty="0">
              <a:solidFill>
                <a:srgbClr val="343947"/>
              </a:solidFill>
              <a:latin typeface="Times New Roman" pitchFamily="18" charset="0"/>
              <a:ea typeface="Segoe UI" panose="020B0502040204020203" pitchFamily="34" charset="0"/>
              <a:cs typeface="Times New Roman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143512"/>
            <a:ext cx="56412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s://sun9-72.userapi.com/impg/HWNIXaOh5XNfxEJvWcZlwU8GM7keHjIVqeMH1Q/NQYjyp6LAw4.jpg?size=604x403&amp;quality=96&amp;sign=df68288ea2961d89986b19bd7ec345a5&amp;c_uniq_tag=1drKgH-uncjeA1e2-YbHLFQDhpIyNceU8tqMQeZ-Fb0&amp;type=album"/>
          <p:cNvPicPr>
            <a:picLocks noChangeAspect="1" noChangeArrowheads="1"/>
          </p:cNvPicPr>
          <p:nvPr/>
        </p:nvPicPr>
        <p:blipFill>
          <a:blip r:embed="rId2"/>
          <a:srcRect l="39522" t="4118" r="5798" b="14996"/>
          <a:stretch>
            <a:fillRect/>
          </a:stretch>
        </p:blipFill>
        <p:spPr bwMode="auto">
          <a:xfrm>
            <a:off x="5715008" y="1357298"/>
            <a:ext cx="2911702" cy="38317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928662" y="14285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подготовлен Финансовым управлением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42910" y="5929330"/>
            <a:ext cx="7929618" cy="78581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</a:pPr>
            <a:r>
              <a:rPr lang="en-US" sz="2000" b="1" dirty="0" smtClean="0">
                <a:solidFill>
                  <a:srgbClr val="0000FF"/>
                </a:solidFill>
              </a:rPr>
              <a:t>http://www.rzima.ru/ </a:t>
            </a:r>
            <a:r>
              <a:rPr lang="ru-RU" sz="2000" b="1" dirty="0" smtClean="0"/>
              <a:t>Раздел – ФИНАНСЫ - Бюджет для граждан</a:t>
            </a:r>
            <a:endParaRPr lang="ru-RU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214422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85786" y="1571612"/>
            <a:ext cx="7929618" cy="478634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000" b="1" dirty="0" smtClean="0"/>
              <a:t> </a:t>
            </a:r>
            <a:r>
              <a:rPr lang="ru-RU" b="1" dirty="0" smtClean="0"/>
              <a:t>обеспечение деятельности муниципальных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</a:pPr>
            <a:r>
              <a:rPr lang="ru-RU" b="1" dirty="0" smtClean="0"/>
              <a:t>учреждений;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реализация мероприятий муниципальных </a:t>
            </a:r>
          </a:p>
          <a:p>
            <a:pPr algn="just">
              <a:buClr>
                <a:srgbClr val="0000FF"/>
              </a:buClr>
            </a:pPr>
            <a:r>
              <a:rPr lang="ru-RU" b="1" dirty="0" smtClean="0"/>
              <a:t>программ, обеспечивающих достижение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</a:pPr>
            <a:r>
              <a:rPr lang="ru-RU" b="1" dirty="0" smtClean="0"/>
              <a:t>целевых показателей государственных программ и региональных проектов Иркутской области;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продолжение реализации курса, заложенного в майских Указах Президента Российской Федерации 2012 года, в части повышения оплаты труда отдельным категориям работников;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работникам муниципальных учреждений уровня заработной платы не ниже установленного минимального размера оплаты труда;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социальных гарантий и социальной защиты граждан, в отношении которых существуют расходные обязательства Зиминского районного муниципального образования;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мероприятий, связанных с предупреждением и ликвидацией последствий чрезвычайных ситуаций.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910" y="214290"/>
            <a:ext cx="578647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ПРИОРИТЕТЫ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ПРИ ФОРМИРОВАНИИ РАСХОДНОЙ ЧАСТИ</a:t>
            </a:r>
          </a:p>
        </p:txBody>
      </p:sp>
      <p:pic>
        <p:nvPicPr>
          <p:cNvPr id="7" name="Рисунок 6" descr="ishchem_investorov_investicii.jpg"/>
          <p:cNvPicPr>
            <a:picLocks noChangeAspect="1"/>
          </p:cNvPicPr>
          <p:nvPr/>
        </p:nvPicPr>
        <p:blipFill>
          <a:blip r:embed="rId3"/>
          <a:srcRect l="8030" t="5208" r="7173" b="5208"/>
          <a:stretch>
            <a:fillRect/>
          </a:stretch>
        </p:blipFill>
        <p:spPr>
          <a:xfrm>
            <a:off x="6357950" y="142852"/>
            <a:ext cx="2500330" cy="21720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428604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НА 2026-2028 гг.</a:t>
            </a:r>
          </a:p>
        </p:txBody>
      </p:sp>
      <p:pic>
        <p:nvPicPr>
          <p:cNvPr id="7" name="Рисунок 6" descr="j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66"/>
            <a:ext cx="1928826" cy="1443786"/>
          </a:xfrm>
          <a:prstGeom prst="rect">
            <a:avLst/>
          </a:prstGeom>
        </p:spPr>
      </p:pic>
      <p:graphicFrame>
        <p:nvGraphicFramePr>
          <p:cNvPr id="1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69933649"/>
              </p:ext>
            </p:extLst>
          </p:nvPr>
        </p:nvGraphicFramePr>
        <p:xfrm>
          <a:off x="285720" y="1928802"/>
          <a:ext cx="8475122" cy="447364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2117140"/>
                <a:gridCol w="785818"/>
                <a:gridCol w="857256"/>
                <a:gridCol w="857256"/>
                <a:gridCol w="928694"/>
                <a:gridCol w="1000132"/>
                <a:gridCol w="1000132"/>
                <a:gridCol w="928694"/>
              </a:tblGrid>
              <a:tr h="288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  2023 года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  2024 года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2025 года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Прогноз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 год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Прогноз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2027 год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Прогноз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2028 год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Выручка от реализации продукции, работ, услуг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млн.руб.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2 691,13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3158,29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3473,47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3621,39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3795,38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4019,95</a:t>
                      </a:r>
                    </a:p>
                  </a:txBody>
                  <a:tcPr marL="9525" marR="9525" marT="9525" marB="0" anchor="ctr"/>
                </a:tc>
              </a:tr>
              <a:tr h="46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Число действующих малых предприятий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ед.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</a:tr>
              <a:tr h="46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индивидуальных предпринимателей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ctr"/>
                </a:tc>
              </a:tr>
              <a:tr h="46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 инвестиций в основной капитал за счет всех источников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млн.руб.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280,40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486,08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524,00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551,77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576,05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600,82</a:t>
                      </a:r>
                    </a:p>
                  </a:txBody>
                  <a:tcPr marL="9525" marR="9525" marT="9525" marB="0" anchor="ctr"/>
                </a:tc>
              </a:tr>
              <a:tr h="46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Численность постоянного населения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тыс. чел.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12,168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12,07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11,965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11,965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11,965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11,965</a:t>
                      </a:r>
                    </a:p>
                  </a:txBody>
                  <a:tcPr marL="9525" marR="9525" marT="9525" marB="0" anchor="ctr"/>
                </a:tc>
              </a:tr>
              <a:tr h="46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Среднесписочная численность работников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тыс. чел.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2,70309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2,4972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2,4842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2,4932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2,4984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2,5036</a:t>
                      </a:r>
                    </a:p>
                  </a:txBody>
                  <a:tcPr marL="9525" marR="9525" marT="9525" marB="0" anchor="ctr"/>
                </a:tc>
              </a:tr>
              <a:tr h="254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Уровень регистрируемой безработицы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1,33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0,81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0,81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0,81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0,81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0,81</a:t>
                      </a:r>
                    </a:p>
                  </a:txBody>
                  <a:tcPr marL="9525" marR="9525" marT="9525" marB="0" anchor="ctr"/>
                </a:tc>
              </a:tr>
              <a:tr h="703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Среднемесячная начисленная заработная плата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руб.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43 417,15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50 121,21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55 650,71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59 474,33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62 530,53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65 583,29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286644" y="164305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74906032"/>
              </p:ext>
            </p:extLst>
          </p:nvPr>
        </p:nvGraphicFramePr>
        <p:xfrm>
          <a:off x="642910" y="2071678"/>
          <a:ext cx="8147248" cy="417062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898776"/>
                <a:gridCol w="1440160"/>
                <a:gridCol w="1440160"/>
                <a:gridCol w="1368152"/>
              </a:tblGrid>
              <a:tr h="428628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2027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2028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928 265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883 706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898 798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171 291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186 148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191 351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756 974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697 558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707 447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941 065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883 706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898 798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 условно утвержденные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6 819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14 241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- 12 800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дефицита</a:t>
                      </a: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754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43174" y="285728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НА 2026-2028 гг.</a:t>
            </a:r>
          </a:p>
        </p:txBody>
      </p:sp>
      <p:pic>
        <p:nvPicPr>
          <p:cNvPr id="9" name="Рисунок 8" descr="SgYcITOShpU.jpg"/>
          <p:cNvPicPr>
            <a:picLocks noChangeAspect="1"/>
          </p:cNvPicPr>
          <p:nvPr/>
        </p:nvPicPr>
        <p:blipFill>
          <a:blip r:embed="rId3" cstate="print"/>
          <a:srcRect l="18750" t="3593" r="21875" b="5000"/>
          <a:stretch>
            <a:fillRect/>
          </a:stretch>
        </p:blipFill>
        <p:spPr>
          <a:xfrm>
            <a:off x="642910" y="142852"/>
            <a:ext cx="2000264" cy="1710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69933649"/>
              </p:ext>
            </p:extLst>
          </p:nvPr>
        </p:nvGraphicFramePr>
        <p:xfrm>
          <a:off x="311720" y="707886"/>
          <a:ext cx="8629125" cy="572631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124376"/>
                <a:gridCol w="1008112"/>
                <a:gridCol w="1152128"/>
                <a:gridCol w="1344509"/>
              </a:tblGrid>
              <a:tr h="344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2027-2028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Доходы от сумм пеней, подлежащих зачислению в бюджет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0,2489%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0,2339%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0,2339%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60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НОРМАТИВЫ ОТЧИСЛЕНИЙ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В БЮДЖЕТ МУНИЦИПАЛЬНОГО РАЙОНА</a:t>
            </a:r>
            <a:endParaRPr lang="ru-RU" b="1" dirty="0">
              <a:ln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928802"/>
            <a:ext cx="8655125" cy="5715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4643446"/>
            <a:ext cx="8655125" cy="5715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3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ПОКАЗАТЕЛИ ДОХОДОВ</a:t>
            </a:r>
          </a:p>
          <a:p>
            <a:pPr algn="ctr"/>
            <a:r>
              <a:rPr lang="ru-RU" sz="2000" b="1" dirty="0" smtClean="0">
                <a:ln/>
              </a:rPr>
              <a:t>БЮДЖЕТА МУНИЦИПАЛЬНОГО РАЙОНА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00496" y="2214554"/>
            <a:ext cx="1090459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44 559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16716" y="4940077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3071810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87%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86380" y="3929066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79%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143768" y="3929066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79%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3929066"/>
            <a:ext cx="812353" cy="189158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82%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143372" y="4000504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- 7,8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143108" y="4000504"/>
            <a:ext cx="857256" cy="2143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- 36,5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14546" y="4786322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- 3 917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43372" y="4786322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+14 858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+5 202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14546" y="5214950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- 2,2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071934" y="5214950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+8,7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+ 2,8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57914754"/>
              </p:ext>
            </p:extLst>
          </p:nvPr>
        </p:nvGraphicFramePr>
        <p:xfrm>
          <a:off x="0" y="714356"/>
          <a:ext cx="914400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116632" y="568650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СТРУКТУРА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БЮДЖЕТА МУНИЦИПАЛЬНОГО РАЙОНА В 2026 ГОДУ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20370</TotalTime>
  <Words>3259</Words>
  <Application>Microsoft Office PowerPoint</Application>
  <PresentationFormat>Экран (4:3)</PresentationFormat>
  <Paragraphs>1014</Paragraphs>
  <Slides>32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 бюджет Зиминского районного муниципального образования НА 2026-2028 ГОДЫ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2200</cp:revision>
  <cp:lastPrinted>2019-12-16T01:24:55Z</cp:lastPrinted>
  <dcterms:created xsi:type="dcterms:W3CDTF">2013-11-05T05:29:52Z</dcterms:created>
  <dcterms:modified xsi:type="dcterms:W3CDTF">2025-11-28T07:45:34Z</dcterms:modified>
</cp:coreProperties>
</file>